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4" r:id="rId3"/>
    <p:sldId id="295" r:id="rId4"/>
    <p:sldId id="274" r:id="rId5"/>
    <p:sldId id="296" r:id="rId6"/>
    <p:sldId id="297" r:id="rId7"/>
    <p:sldId id="298" r:id="rId8"/>
    <p:sldId id="308" r:id="rId9"/>
    <p:sldId id="301" r:id="rId10"/>
    <p:sldId id="310" r:id="rId11"/>
    <p:sldId id="311" r:id="rId12"/>
    <p:sldId id="312" r:id="rId13"/>
    <p:sldId id="314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58" r:id="rId22"/>
    <p:sldId id="359" r:id="rId23"/>
    <p:sldId id="360" r:id="rId24"/>
    <p:sldId id="363" r:id="rId25"/>
    <p:sldId id="364" r:id="rId26"/>
    <p:sldId id="365" r:id="rId27"/>
    <p:sldId id="369" r:id="rId28"/>
    <p:sldId id="366" r:id="rId29"/>
    <p:sldId id="367" r:id="rId30"/>
    <p:sldId id="370" r:id="rId31"/>
    <p:sldId id="372" r:id="rId32"/>
    <p:sldId id="373" r:id="rId33"/>
    <p:sldId id="374" r:id="rId34"/>
    <p:sldId id="376" r:id="rId35"/>
    <p:sldId id="377" r:id="rId36"/>
    <p:sldId id="380" r:id="rId37"/>
    <p:sldId id="375" r:id="rId38"/>
    <p:sldId id="37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</p:embeddedFontLst>
  <p:custDataLst>
    <p:tags r:id="rId4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65" autoAdjust="0"/>
  </p:normalViewPr>
  <p:slideViewPr>
    <p:cSldViewPr snapToGrid="0">
      <p:cViewPr varScale="1">
        <p:scale>
          <a:sx n="84" d="100"/>
          <a:sy n="84" d="100"/>
        </p:scale>
        <p:origin x="996" y="11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Logistic Regression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/>
            <a:t>Logistic Regression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D30F48C2-D478-4CA9-82F4-3F5FDF4F52CE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Linear Regression</a:t>
          </a:r>
        </a:p>
      </dgm:t>
    </dgm:pt>
    <dgm:pt modelId="{F9F3B640-B84B-4E46-A1CE-4C7D45AFADF3}" type="parTrans" cxnId="{CAB2D1C6-33CD-4560-A2FA-480EC75BEE39}">
      <dgm:prSet/>
      <dgm:spPr/>
      <dgm:t>
        <a:bodyPr/>
        <a:lstStyle/>
        <a:p>
          <a:endParaRPr lang="en-SG"/>
        </a:p>
      </dgm:t>
    </dgm:pt>
    <dgm:pt modelId="{93DC9CFD-E823-4E9F-9EFB-6A6B5AE95EA4}" type="sibTrans" cxnId="{CAB2D1C6-33CD-4560-A2FA-480EC75BEE39}">
      <dgm:prSet/>
      <dgm:spPr/>
      <dgm:t>
        <a:bodyPr/>
        <a:lstStyle/>
        <a:p>
          <a:endParaRPr lang="en-SG"/>
        </a:p>
      </dgm:t>
    </dgm:pt>
    <dgm:pt modelId="{A56E0355-C121-4125-ACE3-E1490D251C51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Generalized Linear Model</a:t>
          </a:r>
        </a:p>
      </dgm:t>
    </dgm:pt>
    <dgm:pt modelId="{990F3B59-C131-4B36-81AA-E3E8EAA94A4D}" type="parTrans" cxnId="{5709EC2E-3CAB-4BC9-89B7-7C6CAB836CA3}">
      <dgm:prSet/>
      <dgm:spPr/>
      <dgm:t>
        <a:bodyPr/>
        <a:lstStyle/>
        <a:p>
          <a:endParaRPr lang="en-SG"/>
        </a:p>
      </dgm:t>
    </dgm:pt>
    <dgm:pt modelId="{16968EF9-1C9D-4553-8DAD-A70986148730}" type="sibTrans" cxnId="{5709EC2E-3CAB-4BC9-89B7-7C6CAB836CA3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B1350A43-EFD7-40AD-B2BA-C32036827B9E}" type="pres">
      <dgm:prSet presAssocID="{D30F48C2-D478-4CA9-82F4-3F5FDF4F5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40BC4D0-A6DE-4933-BE89-6400220F8E24}" type="pres">
      <dgm:prSet presAssocID="{93DC9CFD-E823-4E9F-9EFB-6A6B5AE95EA4}" presName="parTxOnlySpace" presStyleCnt="0"/>
      <dgm:spPr/>
    </dgm:pt>
    <dgm:pt modelId="{AAE343ED-4C7B-4586-A5CF-CE12DD85844A}" type="pres">
      <dgm:prSet presAssocID="{A56E0355-C121-4125-ACE3-E1490D251C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5709EC2E-3CAB-4BC9-89B7-7C6CAB836CA3}" srcId="{17D47AB4-FDD3-4F03-9664-14B3582639F9}" destId="{A56E0355-C121-4125-ACE3-E1490D251C51}" srcOrd="2" destOrd="0" parTransId="{990F3B59-C131-4B36-81AA-E3E8EAA94A4D}" sibTransId="{16968EF9-1C9D-4553-8DAD-A70986148730}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71B5F08C-1760-4D0C-BC3E-1632B8FCBA89}" type="presOf" srcId="{D30F48C2-D478-4CA9-82F4-3F5FDF4F52CE}" destId="{B1350A43-EFD7-40AD-B2BA-C32036827B9E}" srcOrd="0" destOrd="0" presId="urn:microsoft.com/office/officeart/2005/8/layout/chevron1"/>
    <dgm:cxn modelId="{CAB2D1C6-33CD-4560-A2FA-480EC75BEE39}" srcId="{17D47AB4-FDD3-4F03-9664-14B3582639F9}" destId="{D30F48C2-D478-4CA9-82F4-3F5FDF4F52CE}" srcOrd="1" destOrd="0" parTransId="{F9F3B640-B84B-4E46-A1CE-4C7D45AFADF3}" sibTransId="{93DC9CFD-E823-4E9F-9EFB-6A6B5AE95EA4}"/>
    <dgm:cxn modelId="{C32028D4-A689-4AFF-B305-3DF26C269702}" type="presOf" srcId="{A56E0355-C121-4125-ACE3-E1490D251C51}" destId="{AAE343ED-4C7B-4586-A5CF-CE12DD85844A}" srcOrd="0" destOrd="0" presId="urn:microsoft.com/office/officeart/2005/8/layout/chevron1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9BDF11DA-8169-4325-90CD-437023A768C9}" type="presParOf" srcId="{B5291BC6-6E1E-4E61-9E1F-9F3F9DF06129}" destId="{B1350A43-EFD7-40AD-B2BA-C32036827B9E}" srcOrd="2" destOrd="0" presId="urn:microsoft.com/office/officeart/2005/8/layout/chevron1"/>
    <dgm:cxn modelId="{68A34A53-4B65-42AA-9013-031475FC250D}" type="presParOf" srcId="{B5291BC6-6E1E-4E61-9E1F-9F3F9DF06129}" destId="{140BC4D0-A6DE-4933-BE89-6400220F8E24}" srcOrd="3" destOrd="0" presId="urn:microsoft.com/office/officeart/2005/8/layout/chevron1"/>
    <dgm:cxn modelId="{8719A38E-49FD-4381-B304-3AD6056CA29E}" type="presParOf" srcId="{B5291BC6-6E1E-4E61-9E1F-9F3F9DF06129}" destId="{AAE343ED-4C7B-4586-A5CF-CE12DD858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Logistic Regression</a:t>
          </a: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Logistic Regression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B1350A43-EFD7-40AD-B2BA-C32036827B9E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Linear Regression</a:t>
          </a:r>
        </a:p>
      </dsp:txBody>
      <dsp:txXfrm>
        <a:off x="3075431" y="0"/>
        <a:ext cx="2993136" cy="270664"/>
      </dsp:txXfrm>
    </dsp:sp>
    <dsp:sp modelId="{AAE343ED-4C7B-4586-A5CF-CE12DD85844A}">
      <dsp:nvSpPr>
        <dsp:cNvPr id="0" name=""/>
        <dsp:cNvSpPr/>
      </dsp:nvSpPr>
      <dsp:spPr>
        <a:xfrm>
          <a:off x="5877520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Generalized Linear Model</a:t>
          </a:r>
        </a:p>
      </dsp:txBody>
      <dsp:txXfrm>
        <a:off x="6012852" y="0"/>
        <a:ext cx="2993136" cy="270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BF272-EDFB-406E-AB7B-1252F2A5D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87E48-A378-46BD-A28E-44368CE5A4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AF1B3-D6CB-45CD-A97E-1CD65B8482FB}" type="datetimeFigureOut">
              <a:rPr lang="en-SG" smtClean="0"/>
              <a:t>28/4/2023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192D-D7C8-44F5-9356-0951875D8B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AAEB-F5CE-4E1B-B87C-9217E8078E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A7B3-F321-4A76-9509-C707CC213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091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6a39a364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c56a39a3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3373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93630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6065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Two inputs weight for degree = 1</a:t>
            </a:r>
          </a:p>
        </p:txBody>
      </p:sp>
    </p:spTree>
    <p:extLst>
      <p:ext uri="{BB962C8B-B14F-4D97-AF65-F5344CB8AC3E}">
        <p14:creationId xmlns:p14="http://schemas.microsoft.com/office/powerpoint/2010/main" val="140761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29411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49350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2225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704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66290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9269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1325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43535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25708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7605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5012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89514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73513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59954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24649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39188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705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45284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7069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https://towardsdatascience.com/from-linear-regression-to-ridge-regression-the-lasso-and-the-elastic-net-4eaecaf5f7e6</a:t>
            </a:r>
          </a:p>
        </p:txBody>
      </p:sp>
    </p:spTree>
    <p:extLst>
      <p:ext uri="{BB962C8B-B14F-4D97-AF65-F5344CB8AC3E}">
        <p14:creationId xmlns:p14="http://schemas.microsoft.com/office/powerpoint/2010/main" val="1276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86123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https://towardsdatascience.com/generalized-linear-models-9cbf848bb8ab</a:t>
            </a:r>
          </a:p>
        </p:txBody>
      </p:sp>
    </p:spTree>
    <p:extLst>
      <p:ext uri="{BB962C8B-B14F-4D97-AF65-F5344CB8AC3E}">
        <p14:creationId xmlns:p14="http://schemas.microsoft.com/office/powerpoint/2010/main" val="1376645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https://towardsdatascience.com/generalized-linear-models-9cbf848bb8ab</a:t>
            </a:r>
          </a:p>
        </p:txBody>
      </p:sp>
    </p:spTree>
    <p:extLst>
      <p:ext uri="{BB962C8B-B14F-4D97-AF65-F5344CB8AC3E}">
        <p14:creationId xmlns:p14="http://schemas.microsoft.com/office/powerpoint/2010/main" val="19494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https://towardsdatascience.com/generalized-linear-models-9cbf848bb8ab</a:t>
            </a:r>
          </a:p>
        </p:txBody>
      </p:sp>
    </p:spTree>
    <p:extLst>
      <p:ext uri="{BB962C8B-B14F-4D97-AF65-F5344CB8AC3E}">
        <p14:creationId xmlns:p14="http://schemas.microsoft.com/office/powerpoint/2010/main" val="3270127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https://towardsdatascience.com/generalized-linear-models-9cbf848bb8ab</a:t>
            </a:r>
          </a:p>
        </p:txBody>
      </p:sp>
    </p:spTree>
    <p:extLst>
      <p:ext uri="{BB962C8B-B14F-4D97-AF65-F5344CB8AC3E}">
        <p14:creationId xmlns:p14="http://schemas.microsoft.com/office/powerpoint/2010/main" val="1707857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https://towardsdatascience.com/generalized-linear-models-9cbf848bb8ab</a:t>
            </a:r>
          </a:p>
        </p:txBody>
      </p:sp>
    </p:spTree>
    <p:extLst>
      <p:ext uri="{BB962C8B-B14F-4D97-AF65-F5344CB8AC3E}">
        <p14:creationId xmlns:p14="http://schemas.microsoft.com/office/powerpoint/2010/main" val="2495688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https://towardsdatascience.com/generalized-linear-models-9cbf848bb8ab</a:t>
            </a:r>
          </a:p>
        </p:txBody>
      </p:sp>
    </p:spTree>
    <p:extLst>
      <p:ext uri="{BB962C8B-B14F-4D97-AF65-F5344CB8AC3E}">
        <p14:creationId xmlns:p14="http://schemas.microsoft.com/office/powerpoint/2010/main" val="45014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54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932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9317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8103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304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4785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146;p27">
            <a:extLst>
              <a:ext uri="{FF2B5EF4-FFF2-40B4-BE49-F238E27FC236}">
                <a16:creationId xmlns:a16="http://schemas.microsoft.com/office/drawing/2014/main" id="{85920486-24E9-4B8F-8953-AEAE273FF6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41565" y="-106878"/>
            <a:ext cx="9280567" cy="131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1E343-CD09-41A8-A167-CB20CEBFA4A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E6902-9056-4DA7-BDA9-8D40BC8E45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4E88F-6910-439E-8B82-170DD5F561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519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7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54.png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59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11" Type="http://schemas.openxmlformats.org/officeDocument/2006/relationships/image" Target="../media/image63.png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60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gif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9.gif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SG" sz="36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Linear Model</a:t>
            </a:r>
            <a:endParaRPr lang="en-SG" sz="1100" dirty="0"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013012" y="342661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 Singh</a:t>
            </a:r>
            <a:endParaRPr lang="fr-FR" sz="1100" dirty="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sng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yeshwant.singh@ddn.upes.ac.in</a:t>
            </a:r>
            <a:endParaRPr lang="fr-FR" sz="21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SoCS</a:t>
            </a:r>
            <a:r>
              <a:rPr lang="fr-FR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UPES, Dehradun</a:t>
            </a:r>
            <a:endParaRPr lang="fr-FR" sz="11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 – Cost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A34BE19E-6660-4ACF-A6FA-91F5A0FCB84A}"/>
              </a:ext>
            </a:extLst>
          </p:cNvPr>
          <p:cNvSpPr txBox="1"/>
          <p:nvPr/>
        </p:nvSpPr>
        <p:spPr>
          <a:xfrm>
            <a:off x="710062" y="3190304"/>
            <a:ext cx="183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Check convexity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BD2EC54-725B-45D4-90E1-6D1E1FF636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752" t="1301" r="25628" b="21836"/>
          <a:stretch/>
        </p:blipFill>
        <p:spPr>
          <a:xfrm>
            <a:off x="766578" y="1268044"/>
            <a:ext cx="1833820" cy="1854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271C4-7604-44DD-B705-6D6D9FDBC42A}"/>
              </a:ext>
            </a:extLst>
          </p:cNvPr>
          <p:cNvSpPr txBox="1"/>
          <p:nvPr/>
        </p:nvSpPr>
        <p:spPr>
          <a:xfrm>
            <a:off x="3341176" y="1336128"/>
            <a:ext cx="473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Ensure NLL has bowl shape (global minimum) </a:t>
            </a:r>
          </a:p>
          <a:p>
            <a:r>
              <a:rPr lang="en-SG" dirty="0">
                <a:sym typeface="Wingdings" panose="05000000000000000000" pitchFamily="2" charset="2"/>
              </a:rPr>
              <a:t> check Hessian matrix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C4C013-4C6E-4944-96D5-B40284E9D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031" y="2066555"/>
            <a:ext cx="5322561" cy="19522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92D7D2-BB95-4FCB-BEA1-901B60F34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9845" y="4118996"/>
            <a:ext cx="5351721" cy="71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5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 – Cost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9D7A7AB-53D6-4D2C-9344-8A2C6E0A7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72" y="1429868"/>
            <a:ext cx="7316609" cy="802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3778B-E090-4CF3-8A59-9013F92549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72" y="2479904"/>
            <a:ext cx="5282091" cy="16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4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 – Optimizer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10EA2BB-1095-495F-8A65-5321A4E69505}"/>
              </a:ext>
            </a:extLst>
          </p:cNvPr>
          <p:cNvSpPr txBox="1"/>
          <p:nvPr/>
        </p:nvSpPr>
        <p:spPr>
          <a:xfrm>
            <a:off x="628650" y="1413114"/>
            <a:ext cx="512002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dirty="0"/>
              <a:t>First order method</a:t>
            </a:r>
          </a:p>
          <a:p>
            <a:pPr marL="5556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Stochastic Gradient Descent</a:t>
            </a:r>
          </a:p>
          <a:p>
            <a:pPr marL="5556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dirty="0"/>
          </a:p>
          <a:p>
            <a:pPr lvl="1">
              <a:lnSpc>
                <a:spcPct val="150000"/>
              </a:lnSpc>
            </a:pPr>
            <a:r>
              <a:rPr lang="en-SG" dirty="0"/>
              <a:t>Slow convergence, when gradient is small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A96A0-AA46-49F4-8B77-739D643DF59C}"/>
              </a:ext>
            </a:extLst>
          </p:cNvPr>
          <p:cNvSpPr txBox="1"/>
          <p:nvPr/>
        </p:nvSpPr>
        <p:spPr>
          <a:xfrm>
            <a:off x="543589" y="3070146"/>
            <a:ext cx="706223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SG" dirty="0"/>
              <a:t>Second order method</a:t>
            </a:r>
          </a:p>
          <a:p>
            <a:pPr marL="538163" indent="-268288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en-SG" dirty="0"/>
              <a:t>Newton Method (Iteratively reweighted least squares)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D7110-1C81-4029-941B-797EB18F57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8184" y="1469766"/>
            <a:ext cx="2397166" cy="199763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220CD5-8169-4858-9462-EF1BCD8DE7DC}"/>
                  </a:ext>
                </a:extLst>
              </p:cNvPr>
              <p:cNvSpPr txBox="1"/>
              <p:nvPr/>
            </p:nvSpPr>
            <p:spPr>
              <a:xfrm>
                <a:off x="1847849" y="3768863"/>
                <a:ext cx="3686175" cy="471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af-ZA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f-ZA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sz="1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f>
                        <m:fPr>
                          <m:ctrlPr>
                            <a:rPr lang="af-ZA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af-Z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af-ZA" sz="12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af-Z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af-ZA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f-ZA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af-ZA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af-ZA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f-ZA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220CD5-8169-4858-9462-EF1BCD8D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49" y="3768863"/>
                <a:ext cx="3686175" cy="471604"/>
              </a:xfrm>
              <a:prstGeom prst="rect">
                <a:avLst/>
              </a:prstGeom>
              <a:blipFill>
                <a:blip r:embed="rId9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0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 – Overfitting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3CFD37-4889-4BA9-93A7-1064CBB117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1143" y="1268044"/>
            <a:ext cx="4795485" cy="378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436DB-FC8A-4DF9-8B3D-A6FB944432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3396" y="2936791"/>
            <a:ext cx="1739856" cy="200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ADEBE4-B433-4E68-B94E-DBDBE7BA48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4535" r="2401"/>
          <a:stretch/>
        </p:blipFill>
        <p:spPr>
          <a:xfrm>
            <a:off x="4379696" y="2936791"/>
            <a:ext cx="3533221" cy="214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80127A-EF70-48B6-A0FD-E6FDDAE4CB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9705" y="4753980"/>
            <a:ext cx="3302295" cy="2670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F03CB4-27C8-42F2-BA28-C94495AD1AD5}"/>
              </a:ext>
            </a:extLst>
          </p:cNvPr>
          <p:cNvSpPr txBox="1"/>
          <p:nvPr/>
        </p:nvSpPr>
        <p:spPr>
          <a:xfrm>
            <a:off x="6670159" y="3552374"/>
            <a:ext cx="20556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b="1" dirty="0">
                <a:solidFill>
                  <a:srgbClr val="FF0000"/>
                </a:solidFill>
              </a:rPr>
              <a:t>See any trend?</a:t>
            </a:r>
          </a:p>
          <a:p>
            <a:r>
              <a:rPr lang="en-SG" dirty="0">
                <a:solidFill>
                  <a:srgbClr val="FF0000"/>
                </a:solidFill>
              </a:rPr>
              <a:t>As degree increases, </a:t>
            </a:r>
          </a:p>
          <a:p>
            <a:r>
              <a:rPr lang="en-SG" dirty="0">
                <a:solidFill>
                  <a:srgbClr val="FF0000"/>
                </a:solidFill>
              </a:rPr>
              <a:t>w increase / decrease? </a:t>
            </a:r>
          </a:p>
        </p:txBody>
      </p:sp>
    </p:spTree>
    <p:extLst>
      <p:ext uri="{BB962C8B-B14F-4D97-AF65-F5344CB8AC3E}">
        <p14:creationId xmlns:p14="http://schemas.microsoft.com/office/powerpoint/2010/main" val="1359154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 – Overfitting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5F03CB4-27C8-42F2-BA28-C94495AD1AD5}"/>
              </a:ext>
            </a:extLst>
          </p:cNvPr>
          <p:cNvSpPr txBox="1"/>
          <p:nvPr/>
        </p:nvSpPr>
        <p:spPr>
          <a:xfrm>
            <a:off x="694661" y="1362067"/>
            <a:ext cx="728684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800" dirty="0">
                <a:solidFill>
                  <a:schemeClr val="tx1"/>
                </a:solidFill>
              </a:rPr>
              <a:t>Reduce Overfitting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SG" sz="1800" dirty="0">
                <a:solidFill>
                  <a:schemeClr val="tx1"/>
                </a:solidFill>
                <a:sym typeface="Wingdings" panose="05000000000000000000" pitchFamily="2" charset="2"/>
              </a:rPr>
              <a:t>Do not let weight to grow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SG" sz="1800" dirty="0">
                <a:solidFill>
                  <a:schemeClr val="tx1"/>
                </a:solidFill>
                <a:sym typeface="Wingdings" panose="05000000000000000000" pitchFamily="2" charset="2"/>
              </a:rPr>
              <a:t>Add </a:t>
            </a:r>
            <a:r>
              <a:rPr lang="en-SG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regularizer</a:t>
            </a:r>
            <a:r>
              <a:rPr lang="en-SG" sz="1800" dirty="0">
                <a:solidFill>
                  <a:schemeClr val="tx1"/>
                </a:solidFill>
                <a:sym typeface="Wingdings" panose="05000000000000000000" pitchFamily="2" charset="2"/>
              </a:rPr>
              <a:t> to as penalty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88A60A-E1D3-4E24-AEB3-9EA72F865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52" y="2960533"/>
            <a:ext cx="7744422" cy="12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0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 – Overfitting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1919DC4-7591-4DA9-980A-687EA5EA74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13"/>
          <a:stretch/>
        </p:blipFill>
        <p:spPr>
          <a:xfrm>
            <a:off x="403314" y="1245036"/>
            <a:ext cx="5290864" cy="3875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6AC28-DF66-40F0-84F2-10E4D58FD329}"/>
              </a:ext>
            </a:extLst>
          </p:cNvPr>
          <p:cNvSpPr txBox="1"/>
          <p:nvPr/>
        </p:nvSpPr>
        <p:spPr>
          <a:xfrm>
            <a:off x="6018028" y="2874986"/>
            <a:ext cx="2651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Big </a:t>
            </a:r>
            <a:r>
              <a:rPr lang="el-GR" dirty="0"/>
              <a:t>λ</a:t>
            </a:r>
            <a:r>
              <a:rPr lang="en-SG" dirty="0"/>
              <a:t> / Small C </a:t>
            </a:r>
            <a:r>
              <a:rPr lang="en-SG" dirty="0">
                <a:sym typeface="Wingdings" panose="05000000000000000000" pitchFamily="2" charset="2"/>
              </a:rPr>
              <a:t> less flexible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7738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 – Overfitting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E6AC28-DF66-40F0-84F2-10E4D58FD329}"/>
              </a:ext>
            </a:extLst>
          </p:cNvPr>
          <p:cNvSpPr txBox="1"/>
          <p:nvPr/>
        </p:nvSpPr>
        <p:spPr>
          <a:xfrm>
            <a:off x="2307601" y="1268044"/>
            <a:ext cx="2651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Binary 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61A5F-2D0E-4880-B206-6C1819BFA527}"/>
              </a:ext>
            </a:extLst>
          </p:cNvPr>
          <p:cNvSpPr txBox="1"/>
          <p:nvPr/>
        </p:nvSpPr>
        <p:spPr>
          <a:xfrm>
            <a:off x="6027934" y="1277248"/>
            <a:ext cx="2651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u="sng" dirty="0"/>
              <a:t>Multiple Logistic Regression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3638A7-CE20-4CFF-91DE-AC6952C397CF}"/>
              </a:ext>
            </a:extLst>
          </p:cNvPr>
          <p:cNvCxnSpPr/>
          <p:nvPr/>
        </p:nvCxnSpPr>
        <p:spPr>
          <a:xfrm>
            <a:off x="5635061" y="1499484"/>
            <a:ext cx="0" cy="3551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DE9F060-E62C-4304-8032-013FD491B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045" y="1712007"/>
            <a:ext cx="2441147" cy="633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E74D8-D64A-4B25-81BD-F877E281A5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6343" y="1845377"/>
            <a:ext cx="2521762" cy="369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E8E1C9-8248-48ED-8004-05E46D2357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0806" y="2781616"/>
            <a:ext cx="1822067" cy="633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E2E1F7-B101-429C-94F3-8CD29D0B45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9412" y="2859531"/>
            <a:ext cx="2979417" cy="3697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12F2A1-54C6-4AA2-9887-303A185FB792}"/>
              </a:ext>
            </a:extLst>
          </p:cNvPr>
          <p:cNvSpPr txBox="1"/>
          <p:nvPr/>
        </p:nvSpPr>
        <p:spPr>
          <a:xfrm>
            <a:off x="2392544" y="2336361"/>
            <a:ext cx="2238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en-SG" dirty="0"/>
              <a:t> = sigmoid activation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180187-9498-411F-A009-94380DE04F68}"/>
              </a:ext>
            </a:extLst>
          </p:cNvPr>
          <p:cNvSpPr txBox="1"/>
          <p:nvPr/>
        </p:nvSpPr>
        <p:spPr>
          <a:xfrm>
            <a:off x="6311470" y="2356357"/>
            <a:ext cx="2238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  <a:r>
              <a:rPr lang="en-SG" dirty="0"/>
              <a:t> = </a:t>
            </a:r>
            <a:r>
              <a:rPr lang="en-SG" dirty="0" err="1"/>
              <a:t>softmax</a:t>
            </a:r>
            <a:r>
              <a:rPr lang="en-SG" dirty="0"/>
              <a:t> activation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3F6C31-DC2B-4F1B-BC14-9EDF1BFAA9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7905" y="3523323"/>
            <a:ext cx="1989617" cy="5833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15B038-C53F-4366-8ED0-F1176FBB375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373" t="11607"/>
          <a:stretch/>
        </p:blipFill>
        <p:spPr>
          <a:xfrm>
            <a:off x="6027934" y="4204697"/>
            <a:ext cx="2711607" cy="467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DFF5EA-29D6-4F0E-A1ED-988E0FC9B9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07601" y="3579868"/>
            <a:ext cx="2581608" cy="4211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08AC0C-0995-4FCF-ACB5-2CCE662C96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73460" y="4204697"/>
            <a:ext cx="3619833" cy="3902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6367E0E-E4B2-4B19-86FC-87A83D581513}"/>
              </a:ext>
            </a:extLst>
          </p:cNvPr>
          <p:cNvSpPr txBox="1"/>
          <p:nvPr/>
        </p:nvSpPr>
        <p:spPr>
          <a:xfrm>
            <a:off x="109099" y="1855535"/>
            <a:ext cx="1150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Probability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FBB11A-9CE7-4F20-A1F0-922F99697B9B}"/>
              </a:ext>
            </a:extLst>
          </p:cNvPr>
          <p:cNvCxnSpPr/>
          <p:nvPr/>
        </p:nvCxnSpPr>
        <p:spPr>
          <a:xfrm>
            <a:off x="1781286" y="1499484"/>
            <a:ext cx="0" cy="3551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74873C-E145-4335-838C-E02C0C4E3A0C}"/>
              </a:ext>
            </a:extLst>
          </p:cNvPr>
          <p:cNvSpPr txBox="1"/>
          <p:nvPr/>
        </p:nvSpPr>
        <p:spPr>
          <a:xfrm>
            <a:off x="109098" y="2375997"/>
            <a:ext cx="176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Activation function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B39442-333D-4C1E-B48D-FE601882E5DC}"/>
              </a:ext>
            </a:extLst>
          </p:cNvPr>
          <p:cNvSpPr txBox="1"/>
          <p:nvPr/>
        </p:nvSpPr>
        <p:spPr>
          <a:xfrm>
            <a:off x="109099" y="2859531"/>
            <a:ext cx="1634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Cost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CB5849-43E9-4B4A-8AB8-77EDD238F534}"/>
              </a:ext>
            </a:extLst>
          </p:cNvPr>
          <p:cNvSpPr txBox="1"/>
          <p:nvPr/>
        </p:nvSpPr>
        <p:spPr>
          <a:xfrm>
            <a:off x="109099" y="3601465"/>
            <a:ext cx="1199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Gradient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10D83-2BDD-4424-BB5E-1B1EFA11D8E2}"/>
              </a:ext>
            </a:extLst>
          </p:cNvPr>
          <p:cNvSpPr txBox="1"/>
          <p:nvPr/>
        </p:nvSpPr>
        <p:spPr>
          <a:xfrm>
            <a:off x="109099" y="4208234"/>
            <a:ext cx="154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Hessian</a:t>
            </a:r>
          </a:p>
        </p:txBody>
      </p:sp>
    </p:spTree>
    <p:extLst>
      <p:ext uri="{BB962C8B-B14F-4D97-AF65-F5344CB8AC3E}">
        <p14:creationId xmlns:p14="http://schemas.microsoft.com/office/powerpoint/2010/main" val="133982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Handling large number of classes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A2A9374F-1A1C-4650-8B6C-0429FFDB3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345" y="1328499"/>
            <a:ext cx="1822067" cy="6337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0E58D4-56FA-4384-A374-1B83D6FC03C6}"/>
              </a:ext>
            </a:extLst>
          </p:cNvPr>
          <p:cNvSpPr txBox="1"/>
          <p:nvPr/>
        </p:nvSpPr>
        <p:spPr>
          <a:xfrm>
            <a:off x="705628" y="2182444"/>
            <a:ext cx="7757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Using regular </a:t>
            </a:r>
            <a:r>
              <a:rPr lang="en-SG" dirty="0" err="1"/>
              <a:t>softmax</a:t>
            </a:r>
            <a:r>
              <a:rPr lang="en-SG" dirty="0"/>
              <a:t> function, when the number of classes, </a:t>
            </a:r>
            <a:r>
              <a:rPr lang="en-SG" i="1" dirty="0"/>
              <a:t>C</a:t>
            </a:r>
            <a:r>
              <a:rPr lang="en-SG" dirty="0"/>
              <a:t> increases, computational cost to compute H increases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81B94B-B7C3-409B-8384-3163D569C6B7}"/>
              </a:ext>
            </a:extLst>
          </p:cNvPr>
          <p:cNvSpPr txBox="1"/>
          <p:nvPr/>
        </p:nvSpPr>
        <p:spPr>
          <a:xfrm>
            <a:off x="705628" y="2779627"/>
            <a:ext cx="6730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To facilitate this, we can use hierarchy </a:t>
            </a:r>
            <a:r>
              <a:rPr lang="en-SG" dirty="0" err="1"/>
              <a:t>softmax</a:t>
            </a:r>
            <a:r>
              <a:rPr lang="en-SG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23D54-8C8A-4F56-876F-492EE83FBF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9"/>
          <a:stretch/>
        </p:blipFill>
        <p:spPr>
          <a:xfrm>
            <a:off x="4961859" y="2826119"/>
            <a:ext cx="3948223" cy="214962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15ED96-9994-4940-9E15-DED85D5CC59C}"/>
              </a:ext>
            </a:extLst>
          </p:cNvPr>
          <p:cNvSpPr txBox="1"/>
          <p:nvPr/>
        </p:nvSpPr>
        <p:spPr>
          <a:xfrm>
            <a:off x="705628" y="3369784"/>
            <a:ext cx="46393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The idea behind decomposing the output layer to a binary tree was to reduce the complexity to obtain probability distribution 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16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Handling imbalance class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70E58D4-56FA-4384-A374-1B83D6FC03C6}"/>
              </a:ext>
            </a:extLst>
          </p:cNvPr>
          <p:cNvSpPr txBox="1"/>
          <p:nvPr/>
        </p:nvSpPr>
        <p:spPr>
          <a:xfrm>
            <a:off x="693056" y="1376364"/>
            <a:ext cx="7757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SG" sz="1600" dirty="0"/>
              <a:t>More attention on more ‘common’ dataset </a:t>
            </a:r>
          </a:p>
          <a:p>
            <a:pPr marL="285750" indent="-285750">
              <a:buFontTx/>
              <a:buChar char="-"/>
            </a:pPr>
            <a:r>
              <a:rPr lang="en-SG" sz="1600" dirty="0"/>
              <a:t>Less attention on ‘rare’ dataset</a:t>
            </a:r>
          </a:p>
          <a:p>
            <a:pPr marL="285750" indent="-285750">
              <a:buFontTx/>
              <a:buChar char="-"/>
            </a:pPr>
            <a:endParaRPr lang="en-SG" sz="1600" dirty="0"/>
          </a:p>
          <a:p>
            <a:r>
              <a:rPr lang="en-SG" sz="1600" dirty="0"/>
              <a:t>Approach</a:t>
            </a:r>
          </a:p>
          <a:p>
            <a:pPr marL="285750" indent="-285750">
              <a:buFontTx/>
              <a:buChar char="-"/>
            </a:pPr>
            <a:r>
              <a:rPr lang="en-SG" sz="1600" dirty="0"/>
              <a:t>Resample the data – Oversample / </a:t>
            </a:r>
            <a:r>
              <a:rPr lang="en-SG" sz="1600" dirty="0" err="1"/>
              <a:t>Undersample</a:t>
            </a:r>
            <a:endParaRPr lang="en-SG" sz="1600" dirty="0"/>
          </a:p>
          <a:p>
            <a:pPr marL="285750" indent="-285750">
              <a:buFontTx/>
              <a:buChar char="-"/>
            </a:pPr>
            <a:endParaRPr lang="en-SG" sz="1600" b="1" i="1" dirty="0"/>
          </a:p>
        </p:txBody>
      </p:sp>
    </p:spTree>
    <p:extLst>
      <p:ext uri="{BB962C8B-B14F-4D97-AF65-F5344CB8AC3E}">
        <p14:creationId xmlns:p14="http://schemas.microsoft.com/office/powerpoint/2010/main" val="14516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Handling outlier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70E58D4-56FA-4384-A374-1B83D6FC03C6}"/>
              </a:ext>
            </a:extLst>
          </p:cNvPr>
          <p:cNvSpPr txBox="1"/>
          <p:nvPr/>
        </p:nvSpPr>
        <p:spPr>
          <a:xfrm>
            <a:off x="628650" y="1251921"/>
            <a:ext cx="775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Use Mixture model for the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5A843-D4C2-45C5-9F6D-9715EAB9B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59" y="1621185"/>
            <a:ext cx="4324240" cy="464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E2CA8-85E0-4CF4-8D1F-FD8B8E384255}"/>
                  </a:ext>
                </a:extLst>
              </p:cNvPr>
              <p:cNvSpPr txBox="1"/>
              <p:nvPr/>
            </p:nvSpPr>
            <p:spPr>
              <a:xfrm>
                <a:off x="181641" y="2470131"/>
                <a:ext cx="2404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SG" sz="1400" b="0" i="1" u="none" strike="noStrike" baseline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b="0" i="0" u="none" strike="noStrike" baseline="0" dirty="0">
                    <a:latin typeface="+mj-lt"/>
                  </a:rPr>
                  <a:t> is generated uniformly at random with probability </a:t>
                </a:r>
                <a:r>
                  <a:rPr lang="el-GR" sz="1400" b="0" i="0" u="none" strike="noStrike" baseline="0" dirty="0">
                    <a:latin typeface="+mj-lt"/>
                    <a:cs typeface="Arial" panose="020B0604020202020204" pitchFamily="34" charset="0"/>
                  </a:rPr>
                  <a:t>π</a:t>
                </a:r>
                <a:endParaRPr lang="en-SG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E2CA8-85E0-4CF4-8D1F-FD8B8E384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41" y="2470131"/>
                <a:ext cx="2404382" cy="523220"/>
              </a:xfrm>
              <a:prstGeom prst="rect">
                <a:avLst/>
              </a:prstGeom>
              <a:blipFill>
                <a:blip r:embed="rId9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F7DE52-5925-423C-B6F5-B3B05EB4B859}"/>
              </a:ext>
            </a:extLst>
          </p:cNvPr>
          <p:cNvSpPr txBox="1"/>
          <p:nvPr/>
        </p:nvSpPr>
        <p:spPr>
          <a:xfrm>
            <a:off x="5406798" y="1431655"/>
            <a:ext cx="2112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+mj-lt"/>
              </a:rPr>
              <a:t>Otherwise, is generated </a:t>
            </a:r>
            <a:r>
              <a:rPr lang="en-SG" sz="1400" b="0" i="0" u="none" strike="noStrike" baseline="0" dirty="0">
                <a:latin typeface="+mj-lt"/>
              </a:rPr>
              <a:t>using conditional model</a:t>
            </a:r>
            <a:endParaRPr lang="en-SG" dirty="0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FF284A-3D31-4F4A-BA8F-E23BB24AFD08}"/>
              </a:ext>
            </a:extLst>
          </p:cNvPr>
          <p:cNvCxnSpPr/>
          <p:nvPr/>
        </p:nvCxnSpPr>
        <p:spPr>
          <a:xfrm flipV="1">
            <a:off x="2163536" y="2056766"/>
            <a:ext cx="128588" cy="41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83C35-7F9C-4A35-99CA-D54A69592888}"/>
              </a:ext>
            </a:extLst>
          </p:cNvPr>
          <p:cNvCxnSpPr>
            <a:cxnSpLocks/>
          </p:cNvCxnSpPr>
          <p:nvPr/>
        </p:nvCxnSpPr>
        <p:spPr>
          <a:xfrm flipH="1">
            <a:off x="4812770" y="1562487"/>
            <a:ext cx="594028" cy="26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E9142-0601-4A4C-9AE4-076EEE7D3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135" y="1985585"/>
            <a:ext cx="6310993" cy="30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0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2D170-8899-4D45-A594-8728E6658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Probability: Univariate Model – Gaussian </a:t>
            </a:r>
          </a:p>
          <a:p>
            <a:r>
              <a:rPr lang="en-SG" dirty="0"/>
              <a:t>Probability: Multivariate Model – Gaussian</a:t>
            </a:r>
          </a:p>
          <a:p>
            <a:r>
              <a:rPr lang="en-SG" dirty="0"/>
              <a:t>Statistic – Maximum Likelihood Estimation, </a:t>
            </a:r>
            <a:r>
              <a:rPr lang="en-SG" dirty="0" err="1"/>
              <a:t>Regularizer</a:t>
            </a:r>
            <a:endParaRPr lang="en-SG" dirty="0"/>
          </a:p>
          <a:p>
            <a:r>
              <a:rPr lang="en-SG" dirty="0"/>
              <a:t>Decision Theory - Bayesian</a:t>
            </a:r>
          </a:p>
          <a:p>
            <a:r>
              <a:rPr lang="en-SG" dirty="0"/>
              <a:t>Information Theory  - Entropy</a:t>
            </a:r>
          </a:p>
          <a:p>
            <a:r>
              <a:rPr lang="en-SG" dirty="0"/>
              <a:t>Optimization  - 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15087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Handling outlier – Bi tempered loss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45F6505-FF9E-42DD-A287-B55884E2CF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4562"/>
          <a:stretch/>
        </p:blipFill>
        <p:spPr>
          <a:xfrm>
            <a:off x="3941691" y="1213509"/>
            <a:ext cx="4982572" cy="1358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F9F2CE-A967-4435-A400-4318DD6CEF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483" b="2341"/>
          <a:stretch/>
        </p:blipFill>
        <p:spPr>
          <a:xfrm>
            <a:off x="3941691" y="2571750"/>
            <a:ext cx="4982572" cy="238302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A6EFABF-E340-4FA2-9179-104829CFC037}"/>
              </a:ext>
            </a:extLst>
          </p:cNvPr>
          <p:cNvGrpSpPr/>
          <p:nvPr/>
        </p:nvGrpSpPr>
        <p:grpSpPr>
          <a:xfrm>
            <a:off x="281319" y="1445380"/>
            <a:ext cx="3787406" cy="1718116"/>
            <a:chOff x="295496" y="3146589"/>
            <a:chExt cx="3787406" cy="17181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A43DE9-D20F-4669-AF79-D0B56593C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10118" y="4468100"/>
              <a:ext cx="1951296" cy="39660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16CCC4-8CC4-4B38-9972-E71792A1A78B}"/>
                </a:ext>
              </a:extLst>
            </p:cNvPr>
            <p:cNvSpPr txBox="1"/>
            <p:nvPr/>
          </p:nvSpPr>
          <p:spPr>
            <a:xfrm>
              <a:off x="295496" y="3146589"/>
              <a:ext cx="2632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Tempered cross-entropy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CF4132-AEA4-419D-BCD3-011397B955DC}"/>
                </a:ext>
              </a:extLst>
            </p:cNvPr>
            <p:cNvSpPr txBox="1"/>
            <p:nvPr/>
          </p:nvSpPr>
          <p:spPr>
            <a:xfrm>
              <a:off x="295496" y="4230571"/>
              <a:ext cx="2632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Tempered </a:t>
              </a:r>
              <a:r>
                <a:rPr lang="en-SG" sz="1600" dirty="0" err="1"/>
                <a:t>softmax</a:t>
              </a:r>
              <a:endParaRPr lang="en-SG" sz="1600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9554BA-80D9-4F15-8F2E-3D2AE7C10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3220" y="3545920"/>
              <a:ext cx="3579682" cy="435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682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Linear Regression 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0890581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C155763-6B76-4C93-BBB0-5135391960E3}"/>
              </a:ext>
            </a:extLst>
          </p:cNvPr>
          <p:cNvSpPr txBox="1"/>
          <p:nvPr/>
        </p:nvSpPr>
        <p:spPr>
          <a:xfrm>
            <a:off x="628650" y="1447668"/>
            <a:ext cx="330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Follow the following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06A47-B157-43C1-BB70-ADC5E84FE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958" y="1794448"/>
            <a:ext cx="3678419" cy="6115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9EEBC7-6D49-4C2B-80C1-460686F95F53}"/>
              </a:ext>
            </a:extLst>
          </p:cNvPr>
          <p:cNvSpPr txBox="1"/>
          <p:nvPr/>
        </p:nvSpPr>
        <p:spPr>
          <a:xfrm>
            <a:off x="3767272" y="2554913"/>
            <a:ext cx="69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bias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6E98AF-BB05-48F8-A457-B7E744B01D17}"/>
              </a:ext>
            </a:extLst>
          </p:cNvPr>
          <p:cNvSpPr txBox="1"/>
          <p:nvPr/>
        </p:nvSpPr>
        <p:spPr>
          <a:xfrm>
            <a:off x="5203336" y="2566983"/>
            <a:ext cx="187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Slope / weight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1C4EC6-99D3-4E80-9EB0-56E94ED6E7CB}"/>
              </a:ext>
            </a:extLst>
          </p:cNvPr>
          <p:cNvCxnSpPr>
            <a:cxnSpLocks/>
          </p:cNvCxnSpPr>
          <p:nvPr/>
        </p:nvCxnSpPr>
        <p:spPr>
          <a:xfrm flipV="1">
            <a:off x="4197599" y="2213669"/>
            <a:ext cx="275136" cy="35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EA71FC-76FF-4B37-910C-A281734DE024}"/>
              </a:ext>
            </a:extLst>
          </p:cNvPr>
          <p:cNvCxnSpPr>
            <a:cxnSpLocks/>
          </p:cNvCxnSpPr>
          <p:nvPr/>
        </p:nvCxnSpPr>
        <p:spPr>
          <a:xfrm flipH="1" flipV="1">
            <a:off x="5111863" y="2213670"/>
            <a:ext cx="696754" cy="34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5655C8-6A6E-48F8-B1B6-4CF579709DD8}"/>
              </a:ext>
            </a:extLst>
          </p:cNvPr>
          <p:cNvGrpSpPr/>
          <p:nvPr/>
        </p:nvGrpSpPr>
        <p:grpSpPr>
          <a:xfrm>
            <a:off x="628650" y="3085161"/>
            <a:ext cx="4574686" cy="717009"/>
            <a:chOff x="628650" y="3085161"/>
            <a:chExt cx="4574686" cy="7170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F07FDC-2038-47FC-A50E-3E41BCCAC02B}"/>
                </a:ext>
              </a:extLst>
            </p:cNvPr>
            <p:cNvSpPr txBox="1"/>
            <p:nvPr/>
          </p:nvSpPr>
          <p:spPr>
            <a:xfrm>
              <a:off x="628650" y="3085161"/>
              <a:ext cx="4574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If input is 1-D, simple linear regression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3042357-9BD4-460C-B265-91DD4E929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26911" y="3411645"/>
              <a:ext cx="1876425" cy="39052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14E407-DCCF-4EE6-9D9B-8D29BAABDF4C}"/>
              </a:ext>
            </a:extLst>
          </p:cNvPr>
          <p:cNvGrpSpPr/>
          <p:nvPr/>
        </p:nvGrpSpPr>
        <p:grpSpPr>
          <a:xfrm>
            <a:off x="628650" y="4023129"/>
            <a:ext cx="7176372" cy="1087024"/>
            <a:chOff x="628650" y="4023129"/>
            <a:chExt cx="7176372" cy="108702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19E53B-489D-44BE-901F-A58A5D823A74}"/>
                </a:ext>
              </a:extLst>
            </p:cNvPr>
            <p:cNvSpPr txBox="1"/>
            <p:nvPr/>
          </p:nvSpPr>
          <p:spPr>
            <a:xfrm>
              <a:off x="628650" y="4023129"/>
              <a:ext cx="5441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If input is N-D, multiple/multivariate linear regression 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1ACA367-62F0-40A3-A2AA-BA22802A5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9494" y="4335154"/>
              <a:ext cx="3040380" cy="77499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04D38E-F8E1-4197-B5D9-BD82A782C159}"/>
                </a:ext>
              </a:extLst>
            </p:cNvPr>
            <p:cNvSpPr txBox="1"/>
            <p:nvPr/>
          </p:nvSpPr>
          <p:spPr>
            <a:xfrm>
              <a:off x="6138691" y="4181265"/>
              <a:ext cx="1666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dimension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D955D6-BF4F-4872-9793-A87B33155138}"/>
                </a:ext>
              </a:extLst>
            </p:cNvPr>
            <p:cNvCxnSpPr>
              <a:stCxn id="32" idx="1"/>
            </p:cNvCxnSpPr>
            <p:nvPr/>
          </p:nvCxnSpPr>
          <p:spPr>
            <a:xfrm flipH="1">
              <a:off x="4549684" y="4335154"/>
              <a:ext cx="1589007" cy="123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43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Least square regression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A8AB09E-54B9-4CF9-88CE-62E082A95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1268044"/>
            <a:ext cx="7974419" cy="190840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A30930-F9FA-4951-AAAC-7BE3C21064B9}"/>
              </a:ext>
            </a:extLst>
          </p:cNvPr>
          <p:cNvCxnSpPr>
            <a:cxnSpLocks/>
          </p:cNvCxnSpPr>
          <p:nvPr/>
        </p:nvCxnSpPr>
        <p:spPr>
          <a:xfrm flipV="1">
            <a:off x="1063255" y="2255287"/>
            <a:ext cx="255182" cy="49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A1AB46-CF81-4BFF-9AFE-9DFD6726477D}"/>
              </a:ext>
            </a:extLst>
          </p:cNvPr>
          <p:cNvSpPr txBox="1"/>
          <p:nvPr/>
        </p:nvSpPr>
        <p:spPr>
          <a:xfrm>
            <a:off x="460979" y="2794685"/>
            <a:ext cx="1204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weight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50707B-5D85-4E87-A4B8-A620C3E6D3F4}"/>
              </a:ext>
            </a:extLst>
          </p:cNvPr>
          <p:cNvSpPr txBox="1"/>
          <p:nvPr/>
        </p:nvSpPr>
        <p:spPr>
          <a:xfrm>
            <a:off x="5741817" y="2837898"/>
            <a:ext cx="1204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Gaussian 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8846E7D-6769-4FFF-B281-89E372E1873A}"/>
              </a:ext>
            </a:extLst>
          </p:cNvPr>
          <p:cNvSpPr/>
          <p:nvPr/>
        </p:nvSpPr>
        <p:spPr>
          <a:xfrm rot="5400000">
            <a:off x="4299313" y="1111160"/>
            <a:ext cx="213980" cy="2784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B2B0B2-820B-45BD-BCE4-F171A2779AF7}"/>
              </a:ext>
            </a:extLst>
          </p:cNvPr>
          <p:cNvCxnSpPr>
            <a:cxnSpLocks/>
          </p:cNvCxnSpPr>
          <p:nvPr/>
        </p:nvCxnSpPr>
        <p:spPr>
          <a:xfrm flipH="1" flipV="1">
            <a:off x="5451430" y="2546796"/>
            <a:ext cx="347093" cy="38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E6D545-5CF1-4C7A-B0CA-9AD0FA8602ED}"/>
              </a:ext>
            </a:extLst>
          </p:cNvPr>
          <p:cNvSpPr txBox="1"/>
          <p:nvPr/>
        </p:nvSpPr>
        <p:spPr>
          <a:xfrm>
            <a:off x="2613008" y="3290216"/>
            <a:ext cx="673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Error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ED6A48-FA41-4769-A192-EFE616875C71}"/>
              </a:ext>
            </a:extLst>
          </p:cNvPr>
          <p:cNvCxnSpPr>
            <a:cxnSpLocks/>
          </p:cNvCxnSpPr>
          <p:nvPr/>
        </p:nvCxnSpPr>
        <p:spPr>
          <a:xfrm flipV="1">
            <a:off x="2940213" y="2935880"/>
            <a:ext cx="113885" cy="4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5AE6EA-1DE9-4EAB-898E-F7D802F55B44}"/>
              </a:ext>
            </a:extLst>
          </p:cNvPr>
          <p:cNvCxnSpPr>
            <a:cxnSpLocks/>
          </p:cNvCxnSpPr>
          <p:nvPr/>
        </p:nvCxnSpPr>
        <p:spPr>
          <a:xfrm flipH="1" flipV="1">
            <a:off x="4191395" y="2921095"/>
            <a:ext cx="75286" cy="41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AB8044-074D-4699-899F-4AA25FC30651}"/>
              </a:ext>
            </a:extLst>
          </p:cNvPr>
          <p:cNvSpPr txBox="1"/>
          <p:nvPr/>
        </p:nvSpPr>
        <p:spPr>
          <a:xfrm>
            <a:off x="3942700" y="3317900"/>
            <a:ext cx="110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A091A3-DCC1-4CB3-AB58-2CCFD5845FE3}"/>
                  </a:ext>
                </a:extLst>
              </p:cNvPr>
              <p:cNvSpPr txBox="1"/>
              <p:nvPr/>
            </p:nvSpPr>
            <p:spPr>
              <a:xfrm>
                <a:off x="734429" y="4271950"/>
                <a:ext cx="7868640" cy="550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i="0" u="none" strike="noStrike" baseline="0" dirty="0">
                    <a:latin typeface="+mj-lt"/>
                  </a:rPr>
                  <a:t>The MLE is the point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SG" sz="14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SG" sz="14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14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SG" sz="1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𝑁𝐿𝐿</m:t>
                    </m:r>
                    <m:d>
                      <m:dPr>
                        <m:ctrlPr>
                          <a:rPr lang="en-SG" sz="14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4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SG" sz="14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SG" sz="1400" b="0" i="1" u="none" strike="noStrike" baseline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SG" sz="1400" b="0" i="1" u="none" strike="noStrike" baseline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SG" sz="1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SG" sz="1400" b="0" i="0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SG" sz="1400" b="0" i="0" u="none" strike="noStrike" baseline="0" dirty="0"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sz="1400" b="0" i="0" u="none" strike="noStrike" baseline="0" dirty="0">
                    <a:latin typeface="+mj-lt"/>
                  </a:rPr>
                  <a:t>We can first optimize </a:t>
                </a:r>
                <a:r>
                  <a:rPr lang="en-US" sz="1400" b="0" i="0" u="none" strike="noStrike" baseline="0" dirty="0" err="1">
                    <a:latin typeface="+mj-lt"/>
                  </a:rPr>
                  <a:t>wrt</a:t>
                </a:r>
                <a:r>
                  <a:rPr lang="en-US" sz="1400" b="0" i="0" u="none" strike="noStrike" baseline="0" dirty="0">
                    <a:latin typeface="+mj-lt"/>
                  </a:rPr>
                  <a:t> w, and then solve for the optimal </a:t>
                </a:r>
                <a:r>
                  <a:rPr lang="el-GR" sz="1400" b="0" i="0" u="none" strike="noStrike" baseline="0" dirty="0">
                    <a:latin typeface="+mj-lt"/>
                    <a:cs typeface="Arial" panose="020B0604020202020204" pitchFamily="34" charset="0"/>
                  </a:rPr>
                  <a:t>σ</a:t>
                </a:r>
                <a:r>
                  <a:rPr lang="en-SG" sz="1400" b="0" i="0" u="none" strike="noStrike" baseline="0" dirty="0">
                    <a:latin typeface="+mj-lt"/>
                    <a:cs typeface="Arial" panose="020B0604020202020204" pitchFamily="34" charset="0"/>
                  </a:rPr>
                  <a:t>. </a:t>
                </a:r>
                <a:r>
                  <a:rPr lang="en-US" sz="1400" b="0" i="0" u="none" strike="noStrike" baseline="0" dirty="0">
                    <a:latin typeface="+mj-lt"/>
                  </a:rPr>
                  <a:t> </a:t>
                </a:r>
                <a:endParaRPr lang="en-SG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A091A3-DCC1-4CB3-AB58-2CCFD584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29" y="4271950"/>
                <a:ext cx="7868640" cy="550920"/>
              </a:xfrm>
              <a:prstGeom prst="rect">
                <a:avLst/>
              </a:prstGeom>
              <a:blipFill>
                <a:blip r:embed="rId9"/>
                <a:stretch>
                  <a:fillRect l="-232" b="-11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102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Ordinal least square – 1D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BA091A3-DCC1-4CB3-AB58-2CCFD5845FE3}"/>
              </a:ext>
            </a:extLst>
          </p:cNvPr>
          <p:cNvSpPr txBox="1"/>
          <p:nvPr/>
        </p:nvSpPr>
        <p:spPr>
          <a:xfrm>
            <a:off x="734429" y="1377862"/>
            <a:ext cx="7868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Residual sum of square is given </a:t>
            </a:r>
            <a:endParaRPr lang="en-SG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ED682-F446-46F6-A4B5-F4BED8EB0F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7275"/>
          <a:stretch/>
        </p:blipFill>
        <p:spPr>
          <a:xfrm>
            <a:off x="1197935" y="1725675"/>
            <a:ext cx="2622698" cy="639430"/>
          </a:xfrm>
          <a:prstGeom prst="rect">
            <a:avLst/>
          </a:prstGeom>
        </p:spPr>
      </p:pic>
      <p:grpSp>
        <p:nvGrpSpPr>
          <p:cNvPr id="1447" name="Group 1446">
            <a:extLst>
              <a:ext uri="{FF2B5EF4-FFF2-40B4-BE49-F238E27FC236}">
                <a16:creationId xmlns:a16="http://schemas.microsoft.com/office/drawing/2014/main" id="{62E86966-A827-4E48-9851-22EE6F44E378}"/>
              </a:ext>
            </a:extLst>
          </p:cNvPr>
          <p:cNvGrpSpPr/>
          <p:nvPr/>
        </p:nvGrpSpPr>
        <p:grpSpPr>
          <a:xfrm>
            <a:off x="4725458" y="1212035"/>
            <a:ext cx="2961965" cy="1510684"/>
            <a:chOff x="4725458" y="1212035"/>
            <a:chExt cx="2961965" cy="1510684"/>
          </a:xfrm>
        </p:grpSpPr>
        <p:pic>
          <p:nvPicPr>
            <p:cNvPr id="546" name="Picture 545">
              <a:extLst>
                <a:ext uri="{FF2B5EF4-FFF2-40B4-BE49-F238E27FC236}">
                  <a16:creationId xmlns:a16="http://schemas.microsoft.com/office/drawing/2014/main" id="{99A2F494-C486-46C2-8BA2-17EAC4DF3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5519" r="57275"/>
            <a:stretch/>
          </p:blipFill>
          <p:spPr>
            <a:xfrm>
              <a:off x="5394251" y="1212035"/>
              <a:ext cx="1056169" cy="6394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8" name="TextBox 547">
                  <a:extLst>
                    <a:ext uri="{FF2B5EF4-FFF2-40B4-BE49-F238E27FC236}">
                      <a16:creationId xmlns:a16="http://schemas.microsoft.com/office/drawing/2014/main" id="{F921E7AE-8781-4ACA-8498-F907B25AD229}"/>
                    </a:ext>
                  </a:extLst>
                </p:cNvPr>
                <p:cNvSpPr txBox="1"/>
                <p:nvPr/>
              </p:nvSpPr>
              <p:spPr>
                <a:xfrm>
                  <a:off x="4725458" y="1860945"/>
                  <a:ext cx="2961965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SG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SG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SG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en-SG" dirty="0"/>
                </a:p>
                <a:p>
                  <a:pPr>
                    <a:lnSpc>
                      <a:spcPct val="2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SG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SG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548" name="TextBox 547">
                  <a:extLst>
                    <a:ext uri="{FF2B5EF4-FFF2-40B4-BE49-F238E27FC236}">
                      <a16:creationId xmlns:a16="http://schemas.microsoft.com/office/drawing/2014/main" id="{F921E7AE-8781-4ACA-8498-F907B25AD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458" y="1860945"/>
                  <a:ext cx="2961965" cy="86177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041547FB-B492-4509-AAB3-C1B9A38EBD00}"/>
              </a:ext>
            </a:extLst>
          </p:cNvPr>
          <p:cNvSpPr txBox="1"/>
          <p:nvPr/>
        </p:nvSpPr>
        <p:spPr>
          <a:xfrm>
            <a:off x="2277140" y="2366028"/>
            <a:ext cx="4639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</p:txBody>
      </p:sp>
      <p:grpSp>
        <p:nvGrpSpPr>
          <p:cNvPr id="1446" name="Group 1445">
            <a:extLst>
              <a:ext uri="{FF2B5EF4-FFF2-40B4-BE49-F238E27FC236}">
                <a16:creationId xmlns:a16="http://schemas.microsoft.com/office/drawing/2014/main" id="{318E301B-5CD3-457B-8AD6-B457A544A399}"/>
              </a:ext>
            </a:extLst>
          </p:cNvPr>
          <p:cNvGrpSpPr/>
          <p:nvPr/>
        </p:nvGrpSpPr>
        <p:grpSpPr>
          <a:xfrm>
            <a:off x="-174382" y="2885012"/>
            <a:ext cx="4295215" cy="1964274"/>
            <a:chOff x="-174382" y="2885012"/>
            <a:chExt cx="4295215" cy="1964274"/>
          </a:xfrm>
        </p:grpSpPr>
        <p:grpSp>
          <p:nvGrpSpPr>
            <p:cNvPr id="1445" name="Group 1444">
              <a:extLst>
                <a:ext uri="{FF2B5EF4-FFF2-40B4-BE49-F238E27FC236}">
                  <a16:creationId xmlns:a16="http://schemas.microsoft.com/office/drawing/2014/main" id="{E6F4573F-14AC-4F30-B853-05340EA60B86}"/>
                </a:ext>
              </a:extLst>
            </p:cNvPr>
            <p:cNvGrpSpPr/>
            <p:nvPr/>
          </p:nvGrpSpPr>
          <p:grpSpPr>
            <a:xfrm>
              <a:off x="660001" y="2885012"/>
              <a:ext cx="3460832" cy="1877186"/>
              <a:chOff x="660001" y="2885012"/>
              <a:chExt cx="3460832" cy="187718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F991028-07B9-4CBD-9E79-3406469F1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870" y="4504051"/>
                <a:ext cx="17153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2954A4B-031E-4AC4-B701-D073D28DF3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739" y="3055088"/>
                <a:ext cx="0" cy="1527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87C3EB-1930-4378-A716-E3F1F6DAD71B}"/>
                  </a:ext>
                </a:extLst>
              </p:cNvPr>
              <p:cNvSpPr txBox="1"/>
              <p:nvPr/>
            </p:nvSpPr>
            <p:spPr>
              <a:xfrm>
                <a:off x="1063257" y="4083521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F25C17-F7A7-4468-AF0F-F6A4881F754C}"/>
                  </a:ext>
                </a:extLst>
              </p:cNvPr>
              <p:cNvSpPr txBox="1"/>
              <p:nvPr/>
            </p:nvSpPr>
            <p:spPr>
              <a:xfrm>
                <a:off x="1520456" y="4105269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FE91EC-5E59-4EDB-B799-E14BDA1211DC}"/>
                  </a:ext>
                </a:extLst>
              </p:cNvPr>
              <p:cNvSpPr txBox="1"/>
              <p:nvPr/>
            </p:nvSpPr>
            <p:spPr>
              <a:xfrm>
                <a:off x="1635642" y="3534954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750AC0-641A-4B97-BD73-3DC7BC527B59}"/>
                  </a:ext>
                </a:extLst>
              </p:cNvPr>
              <p:cNvSpPr txBox="1"/>
              <p:nvPr/>
            </p:nvSpPr>
            <p:spPr>
              <a:xfrm>
                <a:off x="2218662" y="3650158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AC312C-B54A-49AC-A173-A006C654ED25}"/>
                  </a:ext>
                </a:extLst>
              </p:cNvPr>
              <p:cNvCxnSpPr/>
              <p:nvPr/>
            </p:nvCxnSpPr>
            <p:spPr>
              <a:xfrm flipV="1">
                <a:off x="1091609" y="3355989"/>
                <a:ext cx="1495647" cy="1145127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1BA660-0401-47A2-ABDC-FBBF43051214}"/>
                  </a:ext>
                </a:extLst>
              </p:cNvPr>
              <p:cNvSpPr txBox="1"/>
              <p:nvPr/>
            </p:nvSpPr>
            <p:spPr>
              <a:xfrm>
                <a:off x="2300176" y="3123520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A70669-83E1-4E62-9638-AE550ACE86B2}"/>
                  </a:ext>
                </a:extLst>
              </p:cNvPr>
              <p:cNvSpPr txBox="1"/>
              <p:nvPr/>
            </p:nvSpPr>
            <p:spPr>
              <a:xfrm>
                <a:off x="660001" y="2885012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y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94B602B-DE4C-433D-87F0-284219C4A3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623" y="4291120"/>
                <a:ext cx="1" cy="1550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ECEB9620-A52B-4954-B116-7DBB0D568C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593" y="3748767"/>
                <a:ext cx="1" cy="22277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D8FBF9A1-F446-4179-BD80-898451B5A3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44808" y="4081969"/>
                <a:ext cx="1" cy="1550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681FC92B-8B91-4920-A959-FF45FFD15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494" y="3550494"/>
                <a:ext cx="1" cy="23267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0573099-6CC4-4FA6-B5CE-A30163BA3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24012" y="3336400"/>
                <a:ext cx="1" cy="1550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3" name="TextBox 552">
                    <a:extLst>
                      <a:ext uri="{FF2B5EF4-FFF2-40B4-BE49-F238E27FC236}">
                        <a16:creationId xmlns:a16="http://schemas.microsoft.com/office/drawing/2014/main" id="{E38C8575-010B-428C-94C3-32A9ED83C737}"/>
                      </a:ext>
                    </a:extLst>
                  </p:cNvPr>
                  <p:cNvSpPr txBox="1"/>
                  <p:nvPr/>
                </p:nvSpPr>
                <p:spPr>
                  <a:xfrm>
                    <a:off x="2277140" y="3197981"/>
                    <a:ext cx="1843693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SG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3" name="TextBox 552">
                    <a:extLst>
                      <a:ext uri="{FF2B5EF4-FFF2-40B4-BE49-F238E27FC236}">
                        <a16:creationId xmlns:a16="http://schemas.microsoft.com/office/drawing/2014/main" id="{E38C8575-010B-428C-94C3-32A9ED83C7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7140" y="3197981"/>
                    <a:ext cx="1843693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00B74265-6F2A-4F23-991E-36DB6F0FD963}"/>
                  </a:ext>
                </a:extLst>
              </p:cNvPr>
              <p:cNvSpPr txBox="1"/>
              <p:nvPr/>
            </p:nvSpPr>
            <p:spPr>
              <a:xfrm>
                <a:off x="2659639" y="4454421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x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4" name="TextBox 553">
                  <a:extLst>
                    <a:ext uri="{FF2B5EF4-FFF2-40B4-BE49-F238E27FC236}">
                      <a16:creationId xmlns:a16="http://schemas.microsoft.com/office/drawing/2014/main" id="{11A75078-3121-4F49-BD86-6FE6FA15C896}"/>
                    </a:ext>
                  </a:extLst>
                </p:cNvPr>
                <p:cNvSpPr txBox="1"/>
                <p:nvPr/>
              </p:nvSpPr>
              <p:spPr>
                <a:xfrm>
                  <a:off x="-174382" y="4541509"/>
                  <a:ext cx="184369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SG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SG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SG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SG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SG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4" name="TextBox 553">
                  <a:extLst>
                    <a:ext uri="{FF2B5EF4-FFF2-40B4-BE49-F238E27FC236}">
                      <a16:creationId xmlns:a16="http://schemas.microsoft.com/office/drawing/2014/main" id="{11A75078-3121-4F49-BD86-6FE6FA15C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4382" y="4541509"/>
                  <a:ext cx="184369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A0A3E028-3DB6-47F3-B0A0-33E2EF342724}"/>
              </a:ext>
            </a:extLst>
          </p:cNvPr>
          <p:cNvGrpSpPr/>
          <p:nvPr/>
        </p:nvGrpSpPr>
        <p:grpSpPr>
          <a:xfrm>
            <a:off x="-174382" y="2887856"/>
            <a:ext cx="4295215" cy="1964274"/>
            <a:chOff x="-174382" y="2885012"/>
            <a:chExt cx="4295215" cy="1964274"/>
          </a:xfrm>
        </p:grpSpPr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AA45B88B-7F87-4CAD-9E36-E6E42C45B680}"/>
                </a:ext>
              </a:extLst>
            </p:cNvPr>
            <p:cNvGrpSpPr/>
            <p:nvPr/>
          </p:nvGrpSpPr>
          <p:grpSpPr>
            <a:xfrm>
              <a:off x="660001" y="2885012"/>
              <a:ext cx="3460832" cy="1877186"/>
              <a:chOff x="660001" y="2885012"/>
              <a:chExt cx="3460832" cy="1877186"/>
            </a:xfrm>
          </p:grpSpPr>
          <p:cxnSp>
            <p:nvCxnSpPr>
              <p:cNvPr id="580" name="Straight Arrow Connector 579">
                <a:extLst>
                  <a:ext uri="{FF2B5EF4-FFF2-40B4-BE49-F238E27FC236}">
                    <a16:creationId xmlns:a16="http://schemas.microsoft.com/office/drawing/2014/main" id="{0B5CB38F-FB00-4F39-A4D3-718BDB082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870" y="4504051"/>
                <a:ext cx="17153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1B80175E-6372-4BAB-85DA-29EC246AF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739" y="3055088"/>
                <a:ext cx="0" cy="1527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2C17405B-63C5-4F54-AC96-DCA7E8569824}"/>
                  </a:ext>
                </a:extLst>
              </p:cNvPr>
              <p:cNvSpPr txBox="1"/>
              <p:nvPr/>
            </p:nvSpPr>
            <p:spPr>
              <a:xfrm>
                <a:off x="1063257" y="4083521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583" name="TextBox 582">
                <a:extLst>
                  <a:ext uri="{FF2B5EF4-FFF2-40B4-BE49-F238E27FC236}">
                    <a16:creationId xmlns:a16="http://schemas.microsoft.com/office/drawing/2014/main" id="{2A2E31E7-D0AA-41F1-8CAE-2F7E4BC3EC30}"/>
                  </a:ext>
                </a:extLst>
              </p:cNvPr>
              <p:cNvSpPr txBox="1"/>
              <p:nvPr/>
            </p:nvSpPr>
            <p:spPr>
              <a:xfrm>
                <a:off x="1520456" y="4105269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584" name="TextBox 583">
                <a:extLst>
                  <a:ext uri="{FF2B5EF4-FFF2-40B4-BE49-F238E27FC236}">
                    <a16:creationId xmlns:a16="http://schemas.microsoft.com/office/drawing/2014/main" id="{2E4239AF-CE6F-46EF-9174-8C5AC3288315}"/>
                  </a:ext>
                </a:extLst>
              </p:cNvPr>
              <p:cNvSpPr txBox="1"/>
              <p:nvPr/>
            </p:nvSpPr>
            <p:spPr>
              <a:xfrm>
                <a:off x="1635642" y="3534954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5E71B9C9-7394-4B29-BEA9-B578D7D37D7D}"/>
                  </a:ext>
                </a:extLst>
              </p:cNvPr>
              <p:cNvSpPr txBox="1"/>
              <p:nvPr/>
            </p:nvSpPr>
            <p:spPr>
              <a:xfrm>
                <a:off x="2218662" y="3650158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29005089-AF7C-4A87-8FC6-81C9A79D9ECE}"/>
                  </a:ext>
                </a:extLst>
              </p:cNvPr>
              <p:cNvCxnSpPr/>
              <p:nvPr/>
            </p:nvCxnSpPr>
            <p:spPr>
              <a:xfrm flipV="1">
                <a:off x="1091609" y="3355989"/>
                <a:ext cx="1495647" cy="1145127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587" name="TextBox 586">
                <a:extLst>
                  <a:ext uri="{FF2B5EF4-FFF2-40B4-BE49-F238E27FC236}">
                    <a16:creationId xmlns:a16="http://schemas.microsoft.com/office/drawing/2014/main" id="{596EF299-9088-445E-95A6-FABF632276E5}"/>
                  </a:ext>
                </a:extLst>
              </p:cNvPr>
              <p:cNvSpPr txBox="1"/>
              <p:nvPr/>
            </p:nvSpPr>
            <p:spPr>
              <a:xfrm>
                <a:off x="2300176" y="3123520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588" name="TextBox 587">
                <a:extLst>
                  <a:ext uri="{FF2B5EF4-FFF2-40B4-BE49-F238E27FC236}">
                    <a16:creationId xmlns:a16="http://schemas.microsoft.com/office/drawing/2014/main" id="{09A1FD9A-F51F-429C-86D7-23D737222B38}"/>
                  </a:ext>
                </a:extLst>
              </p:cNvPr>
              <p:cNvSpPr txBox="1"/>
              <p:nvPr/>
            </p:nvSpPr>
            <p:spPr>
              <a:xfrm>
                <a:off x="660001" y="2885012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y</a:t>
                </a:r>
              </a:p>
            </p:txBody>
          </p:sp>
          <p:cxnSp>
            <p:nvCxnSpPr>
              <p:cNvPr id="589" name="Straight Arrow Connector 588">
                <a:extLst>
                  <a:ext uri="{FF2B5EF4-FFF2-40B4-BE49-F238E27FC236}">
                    <a16:creationId xmlns:a16="http://schemas.microsoft.com/office/drawing/2014/main" id="{5249BC83-CA14-4A9D-BA86-3B24E785F9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623" y="4291120"/>
                <a:ext cx="1" cy="1550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Arrow Connector 589">
                <a:extLst>
                  <a:ext uri="{FF2B5EF4-FFF2-40B4-BE49-F238E27FC236}">
                    <a16:creationId xmlns:a16="http://schemas.microsoft.com/office/drawing/2014/main" id="{9AD89B63-90CF-4F34-AC18-C1ECC894B7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593" y="3748767"/>
                <a:ext cx="1" cy="22277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Arrow Connector 590">
                <a:extLst>
                  <a:ext uri="{FF2B5EF4-FFF2-40B4-BE49-F238E27FC236}">
                    <a16:creationId xmlns:a16="http://schemas.microsoft.com/office/drawing/2014/main" id="{0BF336DC-DEBF-445F-85A3-A17726C5F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44808" y="4081969"/>
                <a:ext cx="1" cy="1550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Arrow Connector 591">
                <a:extLst>
                  <a:ext uri="{FF2B5EF4-FFF2-40B4-BE49-F238E27FC236}">
                    <a16:creationId xmlns:a16="http://schemas.microsoft.com/office/drawing/2014/main" id="{0B45B647-0ABB-460D-83F1-B4A53A3AA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494" y="3550494"/>
                <a:ext cx="1" cy="23267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Arrow Connector 592">
                <a:extLst>
                  <a:ext uri="{FF2B5EF4-FFF2-40B4-BE49-F238E27FC236}">
                    <a16:creationId xmlns:a16="http://schemas.microsoft.com/office/drawing/2014/main" id="{8A936807-2909-43D8-A03D-79212BAA6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24012" y="3336400"/>
                <a:ext cx="1" cy="1550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4" name="TextBox 593">
                    <a:extLst>
                      <a:ext uri="{FF2B5EF4-FFF2-40B4-BE49-F238E27FC236}">
                        <a16:creationId xmlns:a16="http://schemas.microsoft.com/office/drawing/2014/main" id="{AEC198AD-ABB7-4874-A21C-0BED16904C52}"/>
                      </a:ext>
                    </a:extLst>
                  </p:cNvPr>
                  <p:cNvSpPr txBox="1"/>
                  <p:nvPr/>
                </p:nvSpPr>
                <p:spPr>
                  <a:xfrm>
                    <a:off x="2277140" y="3197981"/>
                    <a:ext cx="1843693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SG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4" name="TextBox 593">
                    <a:extLst>
                      <a:ext uri="{FF2B5EF4-FFF2-40B4-BE49-F238E27FC236}">
                        <a16:creationId xmlns:a16="http://schemas.microsoft.com/office/drawing/2014/main" id="{AEC198AD-ABB7-4874-A21C-0BED16904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7140" y="3197981"/>
                    <a:ext cx="1843693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5" name="TextBox 594">
                <a:extLst>
                  <a:ext uri="{FF2B5EF4-FFF2-40B4-BE49-F238E27FC236}">
                    <a16:creationId xmlns:a16="http://schemas.microsoft.com/office/drawing/2014/main" id="{1644787B-455E-48B4-A8F7-7AF42C992C9E}"/>
                  </a:ext>
                </a:extLst>
              </p:cNvPr>
              <p:cNvSpPr txBox="1"/>
              <p:nvPr/>
            </p:nvSpPr>
            <p:spPr>
              <a:xfrm>
                <a:off x="2659639" y="4454421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x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9" name="TextBox 578">
                  <a:extLst>
                    <a:ext uri="{FF2B5EF4-FFF2-40B4-BE49-F238E27FC236}">
                      <a16:creationId xmlns:a16="http://schemas.microsoft.com/office/drawing/2014/main" id="{D41E2B7A-289A-4AB7-9F9A-257F3B3FD638}"/>
                    </a:ext>
                  </a:extLst>
                </p:cNvPr>
                <p:cNvSpPr txBox="1"/>
                <p:nvPr/>
              </p:nvSpPr>
              <p:spPr>
                <a:xfrm>
                  <a:off x="-174382" y="4541509"/>
                  <a:ext cx="184369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SG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SG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SG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SG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SG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9" name="TextBox 578">
                  <a:extLst>
                    <a:ext uri="{FF2B5EF4-FFF2-40B4-BE49-F238E27FC236}">
                      <a16:creationId xmlns:a16="http://schemas.microsoft.com/office/drawing/2014/main" id="{D41E2B7A-289A-4AB7-9F9A-257F3B3FD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4382" y="4541509"/>
                  <a:ext cx="184369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66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Ordinal least square – 2D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BA091A3-DCC1-4CB3-AB58-2CCFD5845FE3}"/>
              </a:ext>
            </a:extLst>
          </p:cNvPr>
          <p:cNvSpPr txBox="1"/>
          <p:nvPr/>
        </p:nvSpPr>
        <p:spPr>
          <a:xfrm>
            <a:off x="734429" y="1377862"/>
            <a:ext cx="7868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Residual sum of square is given </a:t>
            </a:r>
            <a:endParaRPr lang="en-SG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ED682-F446-46F6-A4B5-F4BED8EB0F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7275"/>
          <a:stretch/>
        </p:blipFill>
        <p:spPr>
          <a:xfrm>
            <a:off x="1197935" y="1725675"/>
            <a:ext cx="2622698" cy="63943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CA63D62-943E-473F-8DF6-A80F7ACD0A56}"/>
              </a:ext>
            </a:extLst>
          </p:cNvPr>
          <p:cNvSpPr txBox="1"/>
          <p:nvPr/>
        </p:nvSpPr>
        <p:spPr>
          <a:xfrm>
            <a:off x="271521" y="2842147"/>
            <a:ext cx="1852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Add one dimension</a:t>
            </a:r>
            <a:endParaRPr lang="en-SG" dirty="0">
              <a:latin typeface="+mj-l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E773291-F8BE-4F28-8639-B9C7FC2CE84F}"/>
              </a:ext>
            </a:extLst>
          </p:cNvPr>
          <p:cNvGrpSpPr/>
          <p:nvPr/>
        </p:nvGrpSpPr>
        <p:grpSpPr>
          <a:xfrm>
            <a:off x="406210" y="3149924"/>
            <a:ext cx="2459729" cy="1973436"/>
            <a:chOff x="5702532" y="2648086"/>
            <a:chExt cx="2459729" cy="1973436"/>
          </a:xfrm>
        </p:grpSpPr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1AF6BAE0-A06D-4DF8-B5F8-BB372917DE24}"/>
                </a:ext>
              </a:extLst>
            </p:cNvPr>
            <p:cNvSpPr/>
            <p:nvPr/>
          </p:nvSpPr>
          <p:spPr>
            <a:xfrm>
              <a:off x="5989107" y="3355989"/>
              <a:ext cx="2173154" cy="906313"/>
            </a:xfrm>
            <a:prstGeom prst="parallelogram">
              <a:avLst>
                <a:gd name="adj" fmla="val 124957"/>
              </a:avLst>
            </a:prstGeom>
            <a:solidFill>
              <a:schemeClr val="accent5">
                <a:alpha val="2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456DB7-FDF0-498E-8D6D-D41D33F96256}"/>
                </a:ext>
              </a:extLst>
            </p:cNvPr>
            <p:cNvCxnSpPr>
              <a:cxnSpLocks/>
            </p:cNvCxnSpPr>
            <p:nvPr/>
          </p:nvCxnSpPr>
          <p:spPr>
            <a:xfrm>
              <a:off x="5870880" y="4259158"/>
              <a:ext cx="1715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0C1C979-45EA-4C16-8FE4-DC46031A2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0749" y="2813130"/>
              <a:ext cx="0" cy="1527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0A6B9C-D045-451A-9CC9-585B854180AF}"/>
                </a:ext>
              </a:extLst>
            </p:cNvPr>
            <p:cNvSpPr txBox="1"/>
            <p:nvPr/>
          </p:nvSpPr>
          <p:spPr>
            <a:xfrm>
              <a:off x="7555359" y="4313745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x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C5F73E-43A0-4E85-B4DB-B89DD0DC3601}"/>
                </a:ext>
              </a:extLst>
            </p:cNvPr>
            <p:cNvSpPr txBox="1"/>
            <p:nvPr/>
          </p:nvSpPr>
          <p:spPr>
            <a:xfrm>
              <a:off x="5702532" y="2648086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z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E778E58-F36F-4DD6-9F9A-5716C09AB5FE}"/>
                </a:ext>
              </a:extLst>
            </p:cNvPr>
            <p:cNvCxnSpPr/>
            <p:nvPr/>
          </p:nvCxnSpPr>
          <p:spPr>
            <a:xfrm flipV="1">
              <a:off x="5851387" y="3185370"/>
              <a:ext cx="1491175" cy="1155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725A38E-0EF7-44B3-A952-AC3A01726DB9}"/>
                </a:ext>
              </a:extLst>
            </p:cNvPr>
            <p:cNvSpPr txBox="1"/>
            <p:nvPr/>
          </p:nvSpPr>
          <p:spPr>
            <a:xfrm>
              <a:off x="7357879" y="3037860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E51AA3-4372-4F1D-94AF-755A0092B48F}"/>
                </a:ext>
              </a:extLst>
            </p:cNvPr>
            <p:cNvSpPr txBox="1"/>
            <p:nvPr/>
          </p:nvSpPr>
          <p:spPr>
            <a:xfrm>
              <a:off x="6407891" y="3788392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1A3735-1D33-4BA6-8402-A929E2CF3284}"/>
                </a:ext>
              </a:extLst>
            </p:cNvPr>
            <p:cNvSpPr txBox="1"/>
            <p:nvPr/>
          </p:nvSpPr>
          <p:spPr>
            <a:xfrm>
              <a:off x="6909244" y="3878655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30CC89-268D-47CC-A618-E4500AC6B69D}"/>
                </a:ext>
              </a:extLst>
            </p:cNvPr>
            <p:cNvSpPr txBox="1"/>
            <p:nvPr/>
          </p:nvSpPr>
          <p:spPr>
            <a:xfrm>
              <a:off x="6846144" y="3269125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D1FF35-8486-4338-A4D5-4BD29273A5C1}"/>
                </a:ext>
              </a:extLst>
            </p:cNvPr>
            <p:cNvSpPr txBox="1"/>
            <p:nvPr/>
          </p:nvSpPr>
          <p:spPr>
            <a:xfrm>
              <a:off x="7268134" y="4105269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8DBEA3F-C4DF-4E09-90DA-C1A9CC0EC409}"/>
                </a:ext>
              </a:extLst>
            </p:cNvPr>
            <p:cNvSpPr txBox="1"/>
            <p:nvPr/>
          </p:nvSpPr>
          <p:spPr>
            <a:xfrm>
              <a:off x="7238703" y="3396606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957BD62-3ECE-43AB-BDC8-BA34FAA7B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1586" y="3446132"/>
              <a:ext cx="12085" cy="3339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0B174E0-1A28-4267-8F83-9050FEFAB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1454" y="3922103"/>
              <a:ext cx="12085" cy="3339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2553347-C8E3-4CB9-8603-EA8BCA1DC3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20" y="3990165"/>
              <a:ext cx="1" cy="15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19AE9F6-CE6A-496B-8F6D-7CBE1F958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878" y="3588482"/>
              <a:ext cx="1" cy="15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907EAB1-A9AC-4E18-AB92-280C93A43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9860" y="4070691"/>
              <a:ext cx="1" cy="15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AF8C1545-C4C3-4358-B51C-87D93221B149}"/>
              </a:ext>
            </a:extLst>
          </p:cNvPr>
          <p:cNvGrpSpPr/>
          <p:nvPr/>
        </p:nvGrpSpPr>
        <p:grpSpPr>
          <a:xfrm>
            <a:off x="4033546" y="1331463"/>
            <a:ext cx="4481804" cy="1886906"/>
            <a:chOff x="4033546" y="1331463"/>
            <a:chExt cx="4481804" cy="1886906"/>
          </a:xfrm>
        </p:grpSpPr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38C69916-6264-4295-BA96-E626F4E2A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5519" r="57275"/>
            <a:stretch/>
          </p:blipFill>
          <p:spPr>
            <a:xfrm>
              <a:off x="5358809" y="1331463"/>
              <a:ext cx="1056169" cy="6394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E6B573F0-10AE-4682-BE4C-629A06653F8E}"/>
                    </a:ext>
                  </a:extLst>
                </p:cNvPr>
                <p:cNvSpPr txBox="1"/>
                <p:nvPr/>
              </p:nvSpPr>
              <p:spPr>
                <a:xfrm>
                  <a:off x="4033546" y="1879926"/>
                  <a:ext cx="4481804" cy="1338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SG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SG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SG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SG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dirty="0"/>
                </a:p>
                <a:p>
                  <a:pPr>
                    <a:lnSpc>
                      <a:spcPct val="2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SG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  <m:sup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SG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SG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SG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E6B573F0-10AE-4682-BE4C-629A06653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46" y="1879926"/>
                  <a:ext cx="4481804" cy="1338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10EEC288-9570-4410-867F-93AB31ED3D2D}"/>
                  </a:ext>
                </a:extLst>
              </p:cNvPr>
              <p:cNvSpPr txBox="1"/>
              <p:nvPr/>
            </p:nvSpPr>
            <p:spPr>
              <a:xfrm>
                <a:off x="2000050" y="4402250"/>
                <a:ext cx="2533546" cy="329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SG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10EEC288-9570-4410-867F-93AB31ED3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050" y="4402250"/>
                <a:ext cx="2533546" cy="329001"/>
              </a:xfrm>
              <a:prstGeom prst="rect">
                <a:avLst/>
              </a:prstGeom>
              <a:blipFill>
                <a:blip r:embed="rId10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63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How to get w?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065926FE-0CCA-4C4F-9142-57D9E0C54F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7275"/>
          <a:stretch/>
        </p:blipFill>
        <p:spPr>
          <a:xfrm>
            <a:off x="1368056" y="1583908"/>
            <a:ext cx="2622698" cy="6394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515E81-2570-4A63-BE44-A3BD403855B3}"/>
              </a:ext>
            </a:extLst>
          </p:cNvPr>
          <p:cNvSpPr txBox="1"/>
          <p:nvPr/>
        </p:nvSpPr>
        <p:spPr>
          <a:xfrm>
            <a:off x="734429" y="1377862"/>
            <a:ext cx="1703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Minimize RSS</a:t>
            </a:r>
            <a:endParaRPr lang="en-S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B3C-BA78-4473-AAFE-CBE281B91C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343" y="2594504"/>
            <a:ext cx="2274703" cy="3389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FB8CF7-1133-48E6-AE8F-88FAF59E8438}"/>
              </a:ext>
            </a:extLst>
          </p:cNvPr>
          <p:cNvSpPr txBox="1"/>
          <p:nvPr/>
        </p:nvSpPr>
        <p:spPr>
          <a:xfrm>
            <a:off x="734429" y="2275495"/>
            <a:ext cx="1703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We know</a:t>
            </a:r>
            <a:endParaRPr lang="en-SG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F34E8-C0FB-4EFB-9167-8D3E8F7C84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429" y="3173128"/>
            <a:ext cx="5726104" cy="73256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9060EDA-4D6A-4969-8846-EF6DE3FECD8E}"/>
              </a:ext>
            </a:extLst>
          </p:cNvPr>
          <p:cNvGrpSpPr/>
          <p:nvPr/>
        </p:nvGrpSpPr>
        <p:grpSpPr>
          <a:xfrm>
            <a:off x="6482316" y="2324318"/>
            <a:ext cx="2030035" cy="1835811"/>
            <a:chOff x="660001" y="2885012"/>
            <a:chExt cx="2030035" cy="183581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EC0F58A-FE1D-4278-9855-320859CEDCA4}"/>
                </a:ext>
              </a:extLst>
            </p:cNvPr>
            <p:cNvCxnSpPr>
              <a:cxnSpLocks/>
            </p:cNvCxnSpPr>
            <p:nvPr/>
          </p:nvCxnSpPr>
          <p:spPr>
            <a:xfrm>
              <a:off x="871870" y="4504051"/>
              <a:ext cx="1715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4D0A3A4-6F5D-4264-AB40-C1247B685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739" y="3055088"/>
              <a:ext cx="0" cy="1527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7D8466-EEF9-433F-96FE-23956BFE575C}"/>
                </a:ext>
              </a:extLst>
            </p:cNvPr>
            <p:cNvSpPr txBox="1"/>
            <p:nvPr/>
          </p:nvSpPr>
          <p:spPr>
            <a:xfrm>
              <a:off x="1063257" y="4083521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527AE-B72D-42FF-8AFC-AEA9571EF10D}"/>
                </a:ext>
              </a:extLst>
            </p:cNvPr>
            <p:cNvSpPr txBox="1"/>
            <p:nvPr/>
          </p:nvSpPr>
          <p:spPr>
            <a:xfrm>
              <a:off x="1520456" y="4105269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5A1ABE-36D8-412E-B76F-93E678DC3E00}"/>
                </a:ext>
              </a:extLst>
            </p:cNvPr>
            <p:cNvSpPr txBox="1"/>
            <p:nvPr/>
          </p:nvSpPr>
          <p:spPr>
            <a:xfrm>
              <a:off x="1635642" y="3534954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0717D-A2A1-4918-829E-1611481BE816}"/>
                </a:ext>
              </a:extLst>
            </p:cNvPr>
            <p:cNvSpPr txBox="1"/>
            <p:nvPr/>
          </p:nvSpPr>
          <p:spPr>
            <a:xfrm>
              <a:off x="2218662" y="3650158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DBB8D8-CC2D-4BC1-AD77-5B909F26873C}"/>
                </a:ext>
              </a:extLst>
            </p:cNvPr>
            <p:cNvCxnSpPr/>
            <p:nvPr/>
          </p:nvCxnSpPr>
          <p:spPr>
            <a:xfrm flipV="1">
              <a:off x="1091609" y="3355989"/>
              <a:ext cx="1495647" cy="1145127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BC9F68D-E904-4BB7-8C20-0FB28E73298F}"/>
                </a:ext>
              </a:extLst>
            </p:cNvPr>
            <p:cNvSpPr txBox="1"/>
            <p:nvPr/>
          </p:nvSpPr>
          <p:spPr>
            <a:xfrm>
              <a:off x="2300176" y="3123520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DCD541-211E-4AF7-97E6-5F972EA3C67F}"/>
                </a:ext>
              </a:extLst>
            </p:cNvPr>
            <p:cNvSpPr txBox="1"/>
            <p:nvPr/>
          </p:nvSpPr>
          <p:spPr>
            <a:xfrm>
              <a:off x="660001" y="2885012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y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8796DD0-8CC3-4F42-8D11-EB216B7443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4623" y="4291120"/>
              <a:ext cx="1" cy="15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692559A-2A73-45DC-9B9B-52B8CA75A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593" y="3748767"/>
              <a:ext cx="1" cy="2227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D56B6C8-B12F-4EA0-A512-831A246AA6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44808" y="4081969"/>
              <a:ext cx="1" cy="15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21915A1-0DA1-4266-805F-1B3415F0E0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1494" y="3550494"/>
              <a:ext cx="1" cy="232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28AD264-AEF8-4B6A-8BF9-CA2674707A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012" y="3336400"/>
              <a:ext cx="1" cy="15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DAFA03-2F28-4386-8A08-7748AA77A1A2}"/>
                </a:ext>
              </a:extLst>
            </p:cNvPr>
            <p:cNvSpPr txBox="1"/>
            <p:nvPr/>
          </p:nvSpPr>
          <p:spPr>
            <a:xfrm>
              <a:off x="2541180" y="4413046"/>
              <a:ext cx="148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x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1D70A7-4CEB-4088-ACFD-E081D10A7FDB}"/>
              </a:ext>
            </a:extLst>
          </p:cNvPr>
          <p:cNvGrpSpPr/>
          <p:nvPr/>
        </p:nvGrpSpPr>
        <p:grpSpPr>
          <a:xfrm>
            <a:off x="1368055" y="3905693"/>
            <a:ext cx="2229426" cy="589856"/>
            <a:chOff x="1368055" y="3905693"/>
            <a:chExt cx="2229426" cy="58985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B6CA58A-F124-4C43-A5AF-C7E770464948}"/>
                </a:ext>
              </a:extLst>
            </p:cNvPr>
            <p:cNvSpPr txBox="1"/>
            <p:nvPr/>
          </p:nvSpPr>
          <p:spPr>
            <a:xfrm>
              <a:off x="1368055" y="4187772"/>
              <a:ext cx="20839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>
                  <a:latin typeface="+mj-lt"/>
                </a:rPr>
                <a:t>The ‘w’ can be obtained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1053908-E3C3-467C-9F3E-246FADE5F1A7}"/>
                </a:ext>
              </a:extLst>
            </p:cNvPr>
            <p:cNvCxnSpPr>
              <a:cxnSpLocks/>
              <a:stCxn id="72" idx="3"/>
              <a:endCxn id="7" idx="2"/>
            </p:cNvCxnSpPr>
            <p:nvPr/>
          </p:nvCxnSpPr>
          <p:spPr>
            <a:xfrm flipV="1">
              <a:off x="3452036" y="3905693"/>
              <a:ext cx="145445" cy="4359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8320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Ridge regression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A33B306-F6DA-4DAB-BE92-FF743C6DD6CF}"/>
              </a:ext>
            </a:extLst>
          </p:cNvPr>
          <p:cNvSpPr txBox="1"/>
          <p:nvPr/>
        </p:nvSpPr>
        <p:spPr>
          <a:xfrm>
            <a:off x="734429" y="1273172"/>
            <a:ext cx="7868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Least square estimation can results in overfittin</a:t>
            </a:r>
            <a:r>
              <a:rPr lang="en-SG" dirty="0">
                <a:latin typeface="+mj-lt"/>
              </a:rPr>
              <a:t>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3BD30F-F928-4254-8E0E-2B55517121A3}"/>
              </a:ext>
            </a:extLst>
          </p:cNvPr>
          <p:cNvCxnSpPr>
            <a:cxnSpLocks/>
          </p:cNvCxnSpPr>
          <p:nvPr/>
        </p:nvCxnSpPr>
        <p:spPr>
          <a:xfrm>
            <a:off x="1134795" y="3371936"/>
            <a:ext cx="1715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5207B-ACF0-4388-B64D-ED0BECEF3BA0}"/>
              </a:ext>
            </a:extLst>
          </p:cNvPr>
          <p:cNvCxnSpPr>
            <a:cxnSpLocks/>
          </p:cNvCxnSpPr>
          <p:nvPr/>
        </p:nvCxnSpPr>
        <p:spPr>
          <a:xfrm flipV="1">
            <a:off x="1244664" y="1922973"/>
            <a:ext cx="0" cy="1527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A6460D-A58B-4457-8C68-3B0118FE0457}"/>
              </a:ext>
            </a:extLst>
          </p:cNvPr>
          <p:cNvSpPr txBox="1"/>
          <p:nvPr/>
        </p:nvSpPr>
        <p:spPr>
          <a:xfrm>
            <a:off x="1326182" y="2951406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6232BF-5AD7-49F9-9544-BD40F6449F5D}"/>
              </a:ext>
            </a:extLst>
          </p:cNvPr>
          <p:cNvSpPr txBox="1"/>
          <p:nvPr/>
        </p:nvSpPr>
        <p:spPr>
          <a:xfrm>
            <a:off x="1898567" y="2402839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502F0C-D363-4CD8-B0BA-F466C0EAF423}"/>
              </a:ext>
            </a:extLst>
          </p:cNvPr>
          <p:cNvCxnSpPr>
            <a:cxnSpLocks/>
          </p:cNvCxnSpPr>
          <p:nvPr/>
        </p:nvCxnSpPr>
        <p:spPr>
          <a:xfrm flipV="1">
            <a:off x="1244664" y="2223875"/>
            <a:ext cx="1605517" cy="115582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7DDF30-E6C5-4821-8244-D544D888275C}"/>
              </a:ext>
            </a:extLst>
          </p:cNvPr>
          <p:cNvSpPr txBox="1"/>
          <p:nvPr/>
        </p:nvSpPr>
        <p:spPr>
          <a:xfrm>
            <a:off x="922926" y="1752897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991A08-D17D-45A5-9DCE-8920D497DB8A}"/>
              </a:ext>
            </a:extLst>
          </p:cNvPr>
          <p:cNvGrpSpPr/>
          <p:nvPr/>
        </p:nvGrpSpPr>
        <p:grpSpPr>
          <a:xfrm>
            <a:off x="1783381" y="1991405"/>
            <a:ext cx="928575" cy="1289526"/>
            <a:chOff x="1783381" y="1991405"/>
            <a:chExt cx="928575" cy="12895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654F2C-CE7A-4F88-BABD-D60119F509E0}"/>
                </a:ext>
              </a:extLst>
            </p:cNvPr>
            <p:cNvSpPr txBox="1"/>
            <p:nvPr/>
          </p:nvSpPr>
          <p:spPr>
            <a:xfrm>
              <a:off x="1783381" y="2973154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4D2861-F1C9-4FE3-81C4-BDD64828AD4D}"/>
                </a:ext>
              </a:extLst>
            </p:cNvPr>
            <p:cNvSpPr txBox="1"/>
            <p:nvPr/>
          </p:nvSpPr>
          <p:spPr>
            <a:xfrm>
              <a:off x="2481587" y="2518043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A2DAC-F745-4DA6-AE4D-DD6FD2F87ED2}"/>
                </a:ext>
              </a:extLst>
            </p:cNvPr>
            <p:cNvSpPr txBox="1"/>
            <p:nvPr/>
          </p:nvSpPr>
          <p:spPr>
            <a:xfrm>
              <a:off x="2563101" y="1991405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B050"/>
                  </a:solidFill>
                </a:rPr>
                <a:t>o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E73B1FB-42CC-4FD5-94B2-2A77C1E78E59}"/>
              </a:ext>
            </a:extLst>
          </p:cNvPr>
          <p:cNvSpPr txBox="1"/>
          <p:nvPr/>
        </p:nvSpPr>
        <p:spPr>
          <a:xfrm>
            <a:off x="2922564" y="3322306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x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DCBEFFD-41D3-48D5-8462-FA2EE954E3FC}"/>
              </a:ext>
            </a:extLst>
          </p:cNvPr>
          <p:cNvCxnSpPr>
            <a:cxnSpLocks/>
          </p:cNvCxnSpPr>
          <p:nvPr/>
        </p:nvCxnSpPr>
        <p:spPr>
          <a:xfrm flipV="1">
            <a:off x="1240794" y="2155994"/>
            <a:ext cx="1175763" cy="121594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69A5C60-DD5D-45F7-97DF-5C405A15B7B3}"/>
              </a:ext>
            </a:extLst>
          </p:cNvPr>
          <p:cNvGrpSpPr/>
          <p:nvPr/>
        </p:nvGrpSpPr>
        <p:grpSpPr>
          <a:xfrm>
            <a:off x="3789497" y="1695786"/>
            <a:ext cx="3338368" cy="1975672"/>
            <a:chOff x="3789497" y="1695786"/>
            <a:chExt cx="3338368" cy="197567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710E223-D8FA-4A5D-AC72-01A5A27A1965}"/>
                </a:ext>
              </a:extLst>
            </p:cNvPr>
            <p:cNvGrpSpPr/>
            <p:nvPr/>
          </p:nvGrpSpPr>
          <p:grpSpPr>
            <a:xfrm>
              <a:off x="3789497" y="1794272"/>
              <a:ext cx="2148493" cy="1877186"/>
              <a:chOff x="3789497" y="1794272"/>
              <a:chExt cx="2148493" cy="1877186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6F3A32C-3036-427F-AA1E-989EB36B6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1366" y="3413311"/>
                <a:ext cx="17153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F91CA66-4B5A-474E-B297-42865F8FDD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1235" y="1964348"/>
                <a:ext cx="0" cy="1527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152F91-823E-4F8B-A228-01F3E8D918B9}"/>
                  </a:ext>
                </a:extLst>
              </p:cNvPr>
              <p:cNvSpPr txBox="1"/>
              <p:nvPr/>
            </p:nvSpPr>
            <p:spPr>
              <a:xfrm>
                <a:off x="4192753" y="2992781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7E68E99-8D99-4AF8-918C-5322F61C9A55}"/>
                  </a:ext>
                </a:extLst>
              </p:cNvPr>
              <p:cNvSpPr txBox="1"/>
              <p:nvPr/>
            </p:nvSpPr>
            <p:spPr>
              <a:xfrm>
                <a:off x="4765138" y="2444214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o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EFF121C-A59A-4788-9EFD-09667C15B85F}"/>
                  </a:ext>
                </a:extLst>
              </p:cNvPr>
              <p:cNvSpPr txBox="1"/>
              <p:nvPr/>
            </p:nvSpPr>
            <p:spPr>
              <a:xfrm>
                <a:off x="3789497" y="1794272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y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86EAFF0C-1B79-4877-B0DA-79049B616B8F}"/>
                  </a:ext>
                </a:extLst>
              </p:cNvPr>
              <p:cNvGrpSpPr/>
              <p:nvPr/>
            </p:nvGrpSpPr>
            <p:grpSpPr>
              <a:xfrm>
                <a:off x="4669985" y="2046006"/>
                <a:ext cx="928575" cy="1289526"/>
                <a:chOff x="1783381" y="1991405"/>
                <a:chExt cx="928575" cy="128952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2C43953-6907-4065-8621-ED905689AADB}"/>
                    </a:ext>
                  </a:extLst>
                </p:cNvPr>
                <p:cNvSpPr txBox="1"/>
                <p:nvPr/>
              </p:nvSpPr>
              <p:spPr>
                <a:xfrm>
                  <a:off x="1783381" y="2973154"/>
                  <a:ext cx="14885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dirty="0">
                      <a:solidFill>
                        <a:srgbClr val="00B050"/>
                      </a:solidFill>
                    </a:rPr>
                    <a:t>o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231EFEA-9234-41CE-86B7-D6EEB37FB9DC}"/>
                    </a:ext>
                  </a:extLst>
                </p:cNvPr>
                <p:cNvSpPr txBox="1"/>
                <p:nvPr/>
              </p:nvSpPr>
              <p:spPr>
                <a:xfrm>
                  <a:off x="2481587" y="2518043"/>
                  <a:ext cx="14885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dirty="0">
                      <a:solidFill>
                        <a:srgbClr val="00B050"/>
                      </a:solidFill>
                    </a:rPr>
                    <a:t>o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1774867-C8F7-4439-979C-1AB703213BB8}"/>
                    </a:ext>
                  </a:extLst>
                </p:cNvPr>
                <p:cNvSpPr txBox="1"/>
                <p:nvPr/>
              </p:nvSpPr>
              <p:spPr>
                <a:xfrm>
                  <a:off x="2563101" y="1991405"/>
                  <a:ext cx="14885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dirty="0">
                      <a:solidFill>
                        <a:srgbClr val="00B050"/>
                      </a:solidFill>
                    </a:rPr>
                    <a:t>o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8E7A2CC-EABD-44C3-9F8F-408F4FB88412}"/>
                  </a:ext>
                </a:extLst>
              </p:cNvPr>
              <p:cNvSpPr txBox="1"/>
              <p:nvPr/>
            </p:nvSpPr>
            <p:spPr>
              <a:xfrm>
                <a:off x="5789135" y="3363681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x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0D7E55C-FD3D-4C4E-955C-232AE8D6F7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07365" y="2197369"/>
                <a:ext cx="1175763" cy="1215942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65EFAA-707A-447E-BA09-77AAD8872E57}"/>
                </a:ext>
              </a:extLst>
            </p:cNvPr>
            <p:cNvSpPr txBox="1"/>
            <p:nvPr/>
          </p:nvSpPr>
          <p:spPr>
            <a:xfrm>
              <a:off x="4639824" y="1695786"/>
              <a:ext cx="10224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400" b="0" i="0" u="none" strike="noStrike" baseline="0" dirty="0">
                  <a:latin typeface="+mj-lt"/>
                </a:rPr>
                <a:t>Testing</a:t>
              </a:r>
              <a:endParaRPr lang="en-SG" dirty="0">
                <a:latin typeface="+mj-lt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273C71C-C6DE-4ACD-B51F-B5EF26DD19B7}"/>
                </a:ext>
              </a:extLst>
            </p:cNvPr>
            <p:cNvSpPr txBox="1"/>
            <p:nvPr/>
          </p:nvSpPr>
          <p:spPr>
            <a:xfrm>
              <a:off x="6105410" y="2443427"/>
              <a:ext cx="10224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400" b="0" i="0" u="none" strike="noStrike" baseline="0" dirty="0">
                  <a:solidFill>
                    <a:srgbClr val="FF0000"/>
                  </a:solidFill>
                  <a:latin typeface="+mj-lt"/>
                </a:rPr>
                <a:t>Bad</a:t>
              </a:r>
              <a:endParaRPr lang="en-SG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24F6E89-A287-4FF1-8FB0-BA9560F876BE}"/>
              </a:ext>
            </a:extLst>
          </p:cNvPr>
          <p:cNvSpPr txBox="1"/>
          <p:nvPr/>
        </p:nvSpPr>
        <p:spPr>
          <a:xfrm>
            <a:off x="1694663" y="1695786"/>
            <a:ext cx="1022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Training</a:t>
            </a:r>
            <a:endParaRPr lang="en-SG" dirty="0">
              <a:latin typeface="+mj-lt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094FFBB-D603-42B5-8A21-5739E292D155}"/>
              </a:ext>
            </a:extLst>
          </p:cNvPr>
          <p:cNvSpPr txBox="1"/>
          <p:nvPr/>
        </p:nvSpPr>
        <p:spPr>
          <a:xfrm>
            <a:off x="734429" y="3928025"/>
            <a:ext cx="7868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Ridge regression add a L2 </a:t>
            </a:r>
            <a:r>
              <a:rPr lang="en-SG" sz="1400" b="0" i="0" u="none" strike="noStrike" baseline="0" dirty="0" err="1">
                <a:latin typeface="+mj-lt"/>
              </a:rPr>
              <a:t>regularizer</a:t>
            </a:r>
            <a:r>
              <a:rPr lang="en-SG" sz="1400" b="0" i="0" u="none" strike="noStrike" baseline="0" dirty="0">
                <a:latin typeface="+mj-lt"/>
              </a:rPr>
              <a:t> to avoid overfitting (avoid very high gradient).</a:t>
            </a:r>
          </a:p>
          <a:p>
            <a:r>
              <a:rPr lang="en-SG" dirty="0">
                <a:latin typeface="+mj-lt"/>
              </a:rPr>
              <a:t>RSS + λ*w</a:t>
            </a:r>
            <a:r>
              <a:rPr lang="en-SG" baseline="30000" dirty="0">
                <a:latin typeface="+mj-lt"/>
              </a:rPr>
              <a:t>2</a:t>
            </a:r>
            <a:r>
              <a:rPr lang="en-SG" sz="1400" b="0" i="0" u="none" strike="noStrike" baseline="0" dirty="0">
                <a:latin typeface="+mj-lt"/>
              </a:rPr>
              <a:t> 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69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Ridge regression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3BD30F-F928-4254-8E0E-2B55517121A3}"/>
              </a:ext>
            </a:extLst>
          </p:cNvPr>
          <p:cNvCxnSpPr>
            <a:cxnSpLocks/>
          </p:cNvCxnSpPr>
          <p:nvPr/>
        </p:nvCxnSpPr>
        <p:spPr>
          <a:xfrm>
            <a:off x="917081" y="3210821"/>
            <a:ext cx="1715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5207B-ACF0-4388-B64D-ED0BECEF3BA0}"/>
              </a:ext>
            </a:extLst>
          </p:cNvPr>
          <p:cNvCxnSpPr>
            <a:cxnSpLocks/>
          </p:cNvCxnSpPr>
          <p:nvPr/>
        </p:nvCxnSpPr>
        <p:spPr>
          <a:xfrm flipV="1">
            <a:off x="1026950" y="1761858"/>
            <a:ext cx="0" cy="1527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A6460D-A58B-4457-8C68-3B0118FE0457}"/>
              </a:ext>
            </a:extLst>
          </p:cNvPr>
          <p:cNvSpPr txBox="1"/>
          <p:nvPr/>
        </p:nvSpPr>
        <p:spPr>
          <a:xfrm>
            <a:off x="1108468" y="2790291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6232BF-5AD7-49F9-9544-BD40F6449F5D}"/>
              </a:ext>
            </a:extLst>
          </p:cNvPr>
          <p:cNvSpPr txBox="1"/>
          <p:nvPr/>
        </p:nvSpPr>
        <p:spPr>
          <a:xfrm>
            <a:off x="1680853" y="2241724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7DDF30-E6C5-4821-8244-D544D888275C}"/>
              </a:ext>
            </a:extLst>
          </p:cNvPr>
          <p:cNvSpPr txBox="1"/>
          <p:nvPr/>
        </p:nvSpPr>
        <p:spPr>
          <a:xfrm>
            <a:off x="705212" y="1591782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991A08-D17D-45A5-9DCE-8920D497DB8A}"/>
              </a:ext>
            </a:extLst>
          </p:cNvPr>
          <p:cNvGrpSpPr/>
          <p:nvPr/>
        </p:nvGrpSpPr>
        <p:grpSpPr>
          <a:xfrm>
            <a:off x="1565667" y="1830290"/>
            <a:ext cx="928575" cy="1289526"/>
            <a:chOff x="1783381" y="1991405"/>
            <a:chExt cx="928575" cy="12895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654F2C-CE7A-4F88-BABD-D60119F509E0}"/>
                </a:ext>
              </a:extLst>
            </p:cNvPr>
            <p:cNvSpPr txBox="1"/>
            <p:nvPr/>
          </p:nvSpPr>
          <p:spPr>
            <a:xfrm>
              <a:off x="1783381" y="2973154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4D2861-F1C9-4FE3-81C4-BDD64828AD4D}"/>
                </a:ext>
              </a:extLst>
            </p:cNvPr>
            <p:cNvSpPr txBox="1"/>
            <p:nvPr/>
          </p:nvSpPr>
          <p:spPr>
            <a:xfrm>
              <a:off x="2481587" y="2518043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A2DAC-F745-4DA6-AE4D-DD6FD2F87ED2}"/>
                </a:ext>
              </a:extLst>
            </p:cNvPr>
            <p:cNvSpPr txBox="1"/>
            <p:nvPr/>
          </p:nvSpPr>
          <p:spPr>
            <a:xfrm>
              <a:off x="2563101" y="1991405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B050"/>
                  </a:solidFill>
                </a:rPr>
                <a:t>o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E73B1FB-42CC-4FD5-94B2-2A77C1E78E59}"/>
              </a:ext>
            </a:extLst>
          </p:cNvPr>
          <p:cNvSpPr txBox="1"/>
          <p:nvPr/>
        </p:nvSpPr>
        <p:spPr>
          <a:xfrm>
            <a:off x="2704850" y="3161191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x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DCBEFFD-41D3-48D5-8462-FA2EE954E3FC}"/>
              </a:ext>
            </a:extLst>
          </p:cNvPr>
          <p:cNvCxnSpPr>
            <a:cxnSpLocks/>
          </p:cNvCxnSpPr>
          <p:nvPr/>
        </p:nvCxnSpPr>
        <p:spPr>
          <a:xfrm flipV="1">
            <a:off x="1023080" y="1994879"/>
            <a:ext cx="1175763" cy="121594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710E223-D8FA-4A5D-AC72-01A5A27A1965}"/>
              </a:ext>
            </a:extLst>
          </p:cNvPr>
          <p:cNvGrpSpPr/>
          <p:nvPr/>
        </p:nvGrpSpPr>
        <p:grpSpPr>
          <a:xfrm>
            <a:off x="3571783" y="1633157"/>
            <a:ext cx="2148493" cy="1877186"/>
            <a:chOff x="3789497" y="1794272"/>
            <a:chExt cx="2148493" cy="1877186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6F3A32C-3036-427F-AA1E-989EB36B64B1}"/>
                </a:ext>
              </a:extLst>
            </p:cNvPr>
            <p:cNvCxnSpPr>
              <a:cxnSpLocks/>
            </p:cNvCxnSpPr>
            <p:nvPr/>
          </p:nvCxnSpPr>
          <p:spPr>
            <a:xfrm>
              <a:off x="4001366" y="3413311"/>
              <a:ext cx="1715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F91CA66-4B5A-474E-B297-42865F8FD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1235" y="1964348"/>
              <a:ext cx="0" cy="1527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152F91-823E-4F8B-A228-01F3E8D918B9}"/>
                </a:ext>
              </a:extLst>
            </p:cNvPr>
            <p:cNvSpPr txBox="1"/>
            <p:nvPr/>
          </p:nvSpPr>
          <p:spPr>
            <a:xfrm>
              <a:off x="4192753" y="2992781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E68E99-8D99-4AF8-918C-5322F61C9A55}"/>
                </a:ext>
              </a:extLst>
            </p:cNvPr>
            <p:cNvSpPr txBox="1"/>
            <p:nvPr/>
          </p:nvSpPr>
          <p:spPr>
            <a:xfrm>
              <a:off x="4765138" y="2444214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FF121C-A59A-4788-9EFD-09667C15B85F}"/>
                </a:ext>
              </a:extLst>
            </p:cNvPr>
            <p:cNvSpPr txBox="1"/>
            <p:nvPr/>
          </p:nvSpPr>
          <p:spPr>
            <a:xfrm>
              <a:off x="3789497" y="1794272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y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EAFF0C-1B79-4877-B0DA-79049B616B8F}"/>
                </a:ext>
              </a:extLst>
            </p:cNvPr>
            <p:cNvGrpSpPr/>
            <p:nvPr/>
          </p:nvGrpSpPr>
          <p:grpSpPr>
            <a:xfrm>
              <a:off x="4669985" y="2046006"/>
              <a:ext cx="928575" cy="1289526"/>
              <a:chOff x="1783381" y="1991405"/>
              <a:chExt cx="928575" cy="1289526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C43953-6907-4065-8621-ED905689AADB}"/>
                  </a:ext>
                </a:extLst>
              </p:cNvPr>
              <p:cNvSpPr txBox="1"/>
              <p:nvPr/>
            </p:nvSpPr>
            <p:spPr>
              <a:xfrm>
                <a:off x="1783381" y="2973154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31EFEA-9234-41CE-86B7-D6EEB37FB9DC}"/>
                  </a:ext>
                </a:extLst>
              </p:cNvPr>
              <p:cNvSpPr txBox="1"/>
              <p:nvPr/>
            </p:nvSpPr>
            <p:spPr>
              <a:xfrm>
                <a:off x="2481587" y="2518043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1774867-C8F7-4439-979C-1AB703213BB8}"/>
                  </a:ext>
                </a:extLst>
              </p:cNvPr>
              <p:cNvSpPr txBox="1"/>
              <p:nvPr/>
            </p:nvSpPr>
            <p:spPr>
              <a:xfrm>
                <a:off x="2563101" y="1991405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8E7A2CC-EABD-44C3-9F8F-408F4FB88412}"/>
                </a:ext>
              </a:extLst>
            </p:cNvPr>
            <p:cNvSpPr txBox="1"/>
            <p:nvPr/>
          </p:nvSpPr>
          <p:spPr>
            <a:xfrm>
              <a:off x="5789135" y="3363681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x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D7E55C-FD3D-4C4E-955C-232AE8D6F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2753" y="2333018"/>
              <a:ext cx="1670809" cy="84153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24F6E89-A287-4FF1-8FB0-BA9560F876BE}"/>
              </a:ext>
            </a:extLst>
          </p:cNvPr>
          <p:cNvSpPr txBox="1"/>
          <p:nvPr/>
        </p:nvSpPr>
        <p:spPr>
          <a:xfrm>
            <a:off x="1023080" y="1237874"/>
            <a:ext cx="2009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Zero </a:t>
            </a:r>
            <a:r>
              <a:rPr lang="el-GR" sz="1400" b="0" i="0" u="none" strike="noStrike" baseline="0" dirty="0">
                <a:latin typeface="+mj-lt"/>
              </a:rPr>
              <a:t>λ</a:t>
            </a:r>
            <a:r>
              <a:rPr lang="en-SG" sz="1400" b="0" i="0" u="none" strike="noStrike" baseline="0" dirty="0">
                <a:latin typeface="+mj-lt"/>
              </a:rPr>
              <a:t> = Least Square</a:t>
            </a:r>
            <a:endParaRPr lang="en-SG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8A196E-998E-40F3-8F62-306EF229310A}"/>
              </a:ext>
            </a:extLst>
          </p:cNvPr>
          <p:cNvSpPr txBox="1"/>
          <p:nvPr/>
        </p:nvSpPr>
        <p:spPr>
          <a:xfrm>
            <a:off x="3783652" y="1237874"/>
            <a:ext cx="2009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b="0" i="0" u="none" strike="noStrike" baseline="0" dirty="0">
                <a:latin typeface="+mj-lt"/>
              </a:rPr>
              <a:t>Big </a:t>
            </a:r>
            <a:r>
              <a:rPr lang="el-GR" sz="1400" b="0" i="0" u="none" strike="noStrike" baseline="0" dirty="0">
                <a:latin typeface="+mj-lt"/>
              </a:rPr>
              <a:t>λ</a:t>
            </a:r>
            <a:r>
              <a:rPr lang="en-SG" sz="1400" b="0" i="0" u="none" strike="noStrike" baseline="0" dirty="0">
                <a:latin typeface="+mj-lt"/>
              </a:rPr>
              <a:t> </a:t>
            </a:r>
            <a:endParaRPr lang="en-SG" dirty="0">
              <a:latin typeface="+mj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4F84EE-47B8-47C9-A99D-B7F10DB93D9B}"/>
              </a:ext>
            </a:extLst>
          </p:cNvPr>
          <p:cNvGrpSpPr/>
          <p:nvPr/>
        </p:nvGrpSpPr>
        <p:grpSpPr>
          <a:xfrm>
            <a:off x="6075996" y="1633157"/>
            <a:ext cx="2148493" cy="1877186"/>
            <a:chOff x="3789497" y="1794272"/>
            <a:chExt cx="2148493" cy="187718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29A9290-C41C-4AF4-83EE-74D0CDFADC4F}"/>
                </a:ext>
              </a:extLst>
            </p:cNvPr>
            <p:cNvCxnSpPr>
              <a:cxnSpLocks/>
            </p:cNvCxnSpPr>
            <p:nvPr/>
          </p:nvCxnSpPr>
          <p:spPr>
            <a:xfrm>
              <a:off x="4001366" y="3413311"/>
              <a:ext cx="1715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13F4432-A593-4C85-B942-F183B9DA3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1235" y="1964348"/>
              <a:ext cx="0" cy="1527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9D5335-149B-4889-8323-F39A98C62EE1}"/>
                </a:ext>
              </a:extLst>
            </p:cNvPr>
            <p:cNvSpPr txBox="1"/>
            <p:nvPr/>
          </p:nvSpPr>
          <p:spPr>
            <a:xfrm>
              <a:off x="4192753" y="2992781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68545B-BC22-483F-BB24-6BB88D5050C4}"/>
                </a:ext>
              </a:extLst>
            </p:cNvPr>
            <p:cNvSpPr txBox="1"/>
            <p:nvPr/>
          </p:nvSpPr>
          <p:spPr>
            <a:xfrm>
              <a:off x="4765138" y="2444214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C99A6C-C973-48D1-8FAF-967B6D90C00F}"/>
                </a:ext>
              </a:extLst>
            </p:cNvPr>
            <p:cNvSpPr txBox="1"/>
            <p:nvPr/>
          </p:nvSpPr>
          <p:spPr>
            <a:xfrm>
              <a:off x="3789497" y="1794272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y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34A0CD-68D5-4548-8CBC-F457973BC551}"/>
                </a:ext>
              </a:extLst>
            </p:cNvPr>
            <p:cNvGrpSpPr/>
            <p:nvPr/>
          </p:nvGrpSpPr>
          <p:grpSpPr>
            <a:xfrm>
              <a:off x="4669985" y="2046006"/>
              <a:ext cx="928575" cy="1289526"/>
              <a:chOff x="1783381" y="1991405"/>
              <a:chExt cx="928575" cy="128952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24DA69-CCE1-4515-9EA2-8278991E3F6E}"/>
                  </a:ext>
                </a:extLst>
              </p:cNvPr>
              <p:cNvSpPr txBox="1"/>
              <p:nvPr/>
            </p:nvSpPr>
            <p:spPr>
              <a:xfrm>
                <a:off x="1783381" y="2973154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47259C-BD82-44D6-BC1A-124B75C4F401}"/>
                  </a:ext>
                </a:extLst>
              </p:cNvPr>
              <p:cNvSpPr txBox="1"/>
              <p:nvPr/>
            </p:nvSpPr>
            <p:spPr>
              <a:xfrm>
                <a:off x="2481587" y="2518043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E11A58-3D5B-4318-8B96-980ECD23264A}"/>
                  </a:ext>
                </a:extLst>
              </p:cNvPr>
              <p:cNvSpPr txBox="1"/>
              <p:nvPr/>
            </p:nvSpPr>
            <p:spPr>
              <a:xfrm>
                <a:off x="2563101" y="1991405"/>
                <a:ext cx="148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8A3275-ABCB-44AB-ABDD-BC6B11407E53}"/>
                </a:ext>
              </a:extLst>
            </p:cNvPr>
            <p:cNvSpPr txBox="1"/>
            <p:nvPr/>
          </p:nvSpPr>
          <p:spPr>
            <a:xfrm>
              <a:off x="5789135" y="3363681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x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4D4FBEA-0EA5-4D46-81C2-D2D32E76F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178" y="2672340"/>
              <a:ext cx="1818384" cy="243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4E777A2-7FDA-4834-A4E4-8AE852F00092}"/>
              </a:ext>
            </a:extLst>
          </p:cNvPr>
          <p:cNvSpPr txBox="1"/>
          <p:nvPr/>
        </p:nvSpPr>
        <p:spPr>
          <a:xfrm>
            <a:off x="6287865" y="1237874"/>
            <a:ext cx="2009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b="0" i="0" u="none" strike="noStrike" baseline="0" dirty="0">
                <a:latin typeface="+mj-lt"/>
              </a:rPr>
              <a:t>Very Big </a:t>
            </a:r>
            <a:r>
              <a:rPr lang="el-GR" sz="1400" b="0" i="0" u="none" strike="noStrike" baseline="0" dirty="0">
                <a:latin typeface="+mj-lt"/>
              </a:rPr>
              <a:t>λ</a:t>
            </a:r>
            <a:r>
              <a:rPr lang="en-SG" sz="1400" b="0" i="0" u="none" strike="noStrike" baseline="0" dirty="0">
                <a:latin typeface="+mj-lt"/>
              </a:rPr>
              <a:t> = 100000</a:t>
            </a:r>
            <a:endParaRPr lang="en-SG" dirty="0">
              <a:latin typeface="+mj-lt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C68B8C7-7255-45D6-B099-CCD10AD0C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956" y="3638477"/>
            <a:ext cx="3948094" cy="148569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BF2A165-9FA5-47FB-A159-D176EB41B9FF}"/>
              </a:ext>
            </a:extLst>
          </p:cNvPr>
          <p:cNvSpPr txBox="1"/>
          <p:nvPr/>
        </p:nvSpPr>
        <p:spPr>
          <a:xfrm>
            <a:off x="5180940" y="4505100"/>
            <a:ext cx="3329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solidFill>
                  <a:srgbClr val="FF0000"/>
                </a:solidFill>
                <a:latin typeface="+mj-lt"/>
              </a:rPr>
              <a:t>penalizing weights that become too large in magnitude</a:t>
            </a:r>
            <a:endParaRPr lang="en-SG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639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How to choose lambda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56F2E96-3A4D-45B6-9582-8172F566DBAB}"/>
              </a:ext>
            </a:extLst>
          </p:cNvPr>
          <p:cNvSpPr txBox="1"/>
          <p:nvPr/>
        </p:nvSpPr>
        <p:spPr>
          <a:xfrm>
            <a:off x="734429" y="1356763"/>
            <a:ext cx="7868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baseline="0" dirty="0">
                <a:latin typeface="+mj-lt"/>
              </a:rPr>
              <a:t>Ridge Regression add in a penalty function, L2 </a:t>
            </a:r>
            <a:r>
              <a:rPr lang="en-SG" sz="1400" b="0" i="0" u="none" strike="noStrike" baseline="0" dirty="0" err="1">
                <a:latin typeface="+mj-lt"/>
              </a:rPr>
              <a:t>regularizer</a:t>
            </a:r>
            <a:r>
              <a:rPr lang="en-SG" sz="1400" b="0" i="0" u="none" strike="noStrike" baseline="0" dirty="0">
                <a:latin typeface="+mj-lt"/>
              </a:rPr>
              <a:t>. </a:t>
            </a:r>
            <a:endParaRPr lang="en-SG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7425B6-CC9B-4A53-B0A5-AAF38F2233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6772"/>
          <a:stretch/>
        </p:blipFill>
        <p:spPr>
          <a:xfrm>
            <a:off x="2266389" y="1664540"/>
            <a:ext cx="4176941" cy="6794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FBBFC5D-F7B1-4F68-8A9C-3E9F0C58D0BF}"/>
              </a:ext>
            </a:extLst>
          </p:cNvPr>
          <p:cNvSpPr/>
          <p:nvPr/>
        </p:nvSpPr>
        <p:spPr>
          <a:xfrm>
            <a:off x="4059149" y="2018055"/>
            <a:ext cx="286023" cy="425302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8469D-8920-4F6F-B3B0-2C6B8A51DFDD}"/>
              </a:ext>
            </a:extLst>
          </p:cNvPr>
          <p:cNvSpPr txBox="1"/>
          <p:nvPr/>
        </p:nvSpPr>
        <p:spPr>
          <a:xfrm>
            <a:off x="734429" y="3160547"/>
            <a:ext cx="7868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latin typeface="+mj-lt"/>
              </a:rPr>
              <a:t>Methods:</a:t>
            </a:r>
          </a:p>
          <a:p>
            <a:pPr marL="342900" indent="-342900">
              <a:buAutoNum type="arabicPeriod"/>
            </a:pPr>
            <a:r>
              <a:rPr lang="en-SG" dirty="0">
                <a:latin typeface="+mj-lt"/>
              </a:rPr>
              <a:t>Try with strong lambda and then softer it. Check results.  </a:t>
            </a:r>
            <a:r>
              <a:rPr lang="en-SG" dirty="0">
                <a:latin typeface="+mj-lt"/>
                <a:sym typeface="Wingdings" panose="05000000000000000000" pitchFamily="2" charset="2"/>
              </a:rPr>
              <a:t> regularization path</a:t>
            </a:r>
            <a:endParaRPr lang="en-SG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SG" dirty="0">
                <a:latin typeface="+mj-lt"/>
              </a:rPr>
              <a:t>Cross validation. </a:t>
            </a:r>
          </a:p>
          <a:p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80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Lasso Regression 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C989FD-E0DD-483F-B9C5-6468FF4162D4}"/>
              </a:ext>
            </a:extLst>
          </p:cNvPr>
          <p:cNvCxnSpPr>
            <a:cxnSpLocks/>
          </p:cNvCxnSpPr>
          <p:nvPr/>
        </p:nvCxnSpPr>
        <p:spPr>
          <a:xfrm>
            <a:off x="840519" y="3185727"/>
            <a:ext cx="1715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5E569B-2923-43EF-A24D-88B833C47884}"/>
              </a:ext>
            </a:extLst>
          </p:cNvPr>
          <p:cNvCxnSpPr>
            <a:cxnSpLocks/>
          </p:cNvCxnSpPr>
          <p:nvPr/>
        </p:nvCxnSpPr>
        <p:spPr>
          <a:xfrm flipV="1">
            <a:off x="950388" y="1736764"/>
            <a:ext cx="0" cy="1527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AB667C-519A-407D-92C9-3ED4C525FB15}"/>
              </a:ext>
            </a:extLst>
          </p:cNvPr>
          <p:cNvSpPr txBox="1"/>
          <p:nvPr/>
        </p:nvSpPr>
        <p:spPr>
          <a:xfrm>
            <a:off x="1031906" y="2765197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44DC6-0DC5-4675-ABDA-A4BAA4E9BBBB}"/>
              </a:ext>
            </a:extLst>
          </p:cNvPr>
          <p:cNvSpPr txBox="1"/>
          <p:nvPr/>
        </p:nvSpPr>
        <p:spPr>
          <a:xfrm>
            <a:off x="1604291" y="2216630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EB19F2-FEF4-4D27-B286-CA2344D3E13B}"/>
              </a:ext>
            </a:extLst>
          </p:cNvPr>
          <p:cNvCxnSpPr>
            <a:cxnSpLocks/>
          </p:cNvCxnSpPr>
          <p:nvPr/>
        </p:nvCxnSpPr>
        <p:spPr>
          <a:xfrm flipV="1">
            <a:off x="950388" y="2037666"/>
            <a:ext cx="1605517" cy="11558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6FDDBD-ECDD-4E79-AA2C-294EBC757F0D}"/>
              </a:ext>
            </a:extLst>
          </p:cNvPr>
          <p:cNvSpPr txBox="1"/>
          <p:nvPr/>
        </p:nvSpPr>
        <p:spPr>
          <a:xfrm>
            <a:off x="628650" y="1566688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BDED4C-D3F1-4FA8-9FB3-C2B8292CB871}"/>
              </a:ext>
            </a:extLst>
          </p:cNvPr>
          <p:cNvGrpSpPr/>
          <p:nvPr/>
        </p:nvGrpSpPr>
        <p:grpSpPr>
          <a:xfrm>
            <a:off x="1489105" y="1805196"/>
            <a:ext cx="928575" cy="1289526"/>
            <a:chOff x="1783381" y="1991405"/>
            <a:chExt cx="928575" cy="128952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9DF089-2C21-414D-B4DC-1E0661911825}"/>
                </a:ext>
              </a:extLst>
            </p:cNvPr>
            <p:cNvSpPr txBox="1"/>
            <p:nvPr/>
          </p:nvSpPr>
          <p:spPr>
            <a:xfrm>
              <a:off x="1783381" y="2973154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F5552-0D22-4FBE-86D6-83CEFA7BE971}"/>
                </a:ext>
              </a:extLst>
            </p:cNvPr>
            <p:cNvSpPr txBox="1"/>
            <p:nvPr/>
          </p:nvSpPr>
          <p:spPr>
            <a:xfrm>
              <a:off x="2481587" y="2518043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CE120F-99D0-471C-8B7C-342A9753BA04}"/>
                </a:ext>
              </a:extLst>
            </p:cNvPr>
            <p:cNvSpPr txBox="1"/>
            <p:nvPr/>
          </p:nvSpPr>
          <p:spPr>
            <a:xfrm>
              <a:off x="2563101" y="1991405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B050"/>
                  </a:solidFill>
                </a:rPr>
                <a:t>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02DC96-BB6B-402F-9B09-8A60D9BE3DA2}"/>
              </a:ext>
            </a:extLst>
          </p:cNvPr>
          <p:cNvSpPr txBox="1"/>
          <p:nvPr/>
        </p:nvSpPr>
        <p:spPr>
          <a:xfrm>
            <a:off x="2628288" y="3136097"/>
            <a:ext cx="14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x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DE2E75-D4A0-49E7-93D6-E2444A72493C}"/>
              </a:ext>
            </a:extLst>
          </p:cNvPr>
          <p:cNvCxnSpPr>
            <a:cxnSpLocks/>
          </p:cNvCxnSpPr>
          <p:nvPr/>
        </p:nvCxnSpPr>
        <p:spPr>
          <a:xfrm flipV="1">
            <a:off x="946518" y="1969785"/>
            <a:ext cx="1175763" cy="12159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29353F-25EC-4374-B7D2-153982576038}"/>
              </a:ext>
            </a:extLst>
          </p:cNvPr>
          <p:cNvSpPr txBox="1"/>
          <p:nvPr/>
        </p:nvSpPr>
        <p:spPr>
          <a:xfrm>
            <a:off x="2531747" y="1960293"/>
            <a:ext cx="5180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Ridge regression, </a:t>
            </a:r>
            <a:r>
              <a:rPr lang="en-SG" i="1" dirty="0">
                <a:solidFill>
                  <a:srgbClr val="FF0000"/>
                </a:solidFill>
                <a:latin typeface="+mj-lt"/>
              </a:rPr>
              <a:t>RSS + λ*w</a:t>
            </a:r>
            <a:r>
              <a:rPr lang="en-SG" i="1" baseline="30000" dirty="0">
                <a:solidFill>
                  <a:srgbClr val="FF0000"/>
                </a:solidFill>
                <a:latin typeface="+mj-lt"/>
              </a:rPr>
              <a:t>2 </a:t>
            </a:r>
            <a:r>
              <a:rPr lang="en-SG" sz="1400" b="0" i="1" u="none" strike="noStrike" baseline="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SG" sz="1400" b="0" i="1" u="none" strike="noStrike" baseline="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high</a:t>
            </a:r>
            <a:r>
              <a:rPr lang="en-SG" sz="1400" b="0" i="1" u="none" strike="noStrike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bias, low variance</a:t>
            </a:r>
            <a:r>
              <a:rPr lang="en-SG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BB77E5-8AEC-4AD5-8305-D3F42E1C480B}"/>
              </a:ext>
            </a:extLst>
          </p:cNvPr>
          <p:cNvSpPr txBox="1"/>
          <p:nvPr/>
        </p:nvSpPr>
        <p:spPr>
          <a:xfrm>
            <a:off x="1184630" y="1526365"/>
            <a:ext cx="554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7030A0"/>
                </a:solidFill>
              </a:rPr>
              <a:t>Least square regression, </a:t>
            </a:r>
            <a:r>
              <a:rPr lang="en-SG" i="1" dirty="0">
                <a:solidFill>
                  <a:srgbClr val="7030A0"/>
                </a:solidFill>
                <a:latin typeface="+mj-lt"/>
              </a:rPr>
              <a:t>RSS </a:t>
            </a:r>
            <a:r>
              <a:rPr lang="en-SG" i="1" dirty="0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 less bias, high variance</a:t>
            </a:r>
            <a:r>
              <a:rPr lang="en-SG" dirty="0">
                <a:solidFill>
                  <a:srgbClr val="7030A0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11D101-53C1-4298-90BE-9F61CD906710}"/>
              </a:ext>
            </a:extLst>
          </p:cNvPr>
          <p:cNvGrpSpPr/>
          <p:nvPr/>
        </p:nvGrpSpPr>
        <p:grpSpPr>
          <a:xfrm>
            <a:off x="544538" y="3556627"/>
            <a:ext cx="4637062" cy="672763"/>
            <a:chOff x="4519758" y="2633056"/>
            <a:chExt cx="4637062" cy="6727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559254-7AE6-448D-B920-E0EEFCBE4BBE}"/>
                </a:ext>
              </a:extLst>
            </p:cNvPr>
            <p:cNvSpPr txBox="1"/>
            <p:nvPr/>
          </p:nvSpPr>
          <p:spPr>
            <a:xfrm>
              <a:off x="4519758" y="2633056"/>
              <a:ext cx="4637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0070C0"/>
                  </a:solidFill>
                </a:rPr>
                <a:t>Lasso regression, </a:t>
              </a:r>
              <a:r>
                <a:rPr lang="en-SG" i="1" dirty="0">
                  <a:solidFill>
                    <a:srgbClr val="0070C0"/>
                  </a:solidFill>
                  <a:latin typeface="+mj-lt"/>
                </a:rPr>
                <a:t>RSS + λ*|w|</a:t>
              </a:r>
              <a:endParaRPr lang="en-SG" i="1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986E14-FE56-497E-954A-7C0E1CB5074F}"/>
                </a:ext>
              </a:extLst>
            </p:cNvPr>
            <p:cNvSpPr txBox="1"/>
            <p:nvPr/>
          </p:nvSpPr>
          <p:spPr>
            <a:xfrm>
              <a:off x="6552657" y="3044209"/>
              <a:ext cx="11225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100" dirty="0">
                  <a:solidFill>
                    <a:srgbClr val="0070C0"/>
                  </a:solidFill>
                </a:rPr>
                <a:t>Absolute of w</a:t>
              </a:r>
              <a:endParaRPr lang="en-SG" sz="1100" i="1" dirty="0">
                <a:solidFill>
                  <a:srgbClr val="0070C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23F99D-F2F5-499C-B289-5DB95303CEB4}"/>
                </a:ext>
              </a:extLst>
            </p:cNvPr>
            <p:cNvCxnSpPr>
              <a:stCxn id="30" idx="0"/>
            </p:cNvCxnSpPr>
            <p:nvPr/>
          </p:nvCxnSpPr>
          <p:spPr>
            <a:xfrm flipH="1" flipV="1">
              <a:off x="6953693" y="2919085"/>
              <a:ext cx="160257" cy="125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D0E158-8A88-465A-BE03-538702AD8D51}"/>
              </a:ext>
            </a:extLst>
          </p:cNvPr>
          <p:cNvCxnSpPr>
            <a:cxnSpLocks/>
          </p:cNvCxnSpPr>
          <p:nvPr/>
        </p:nvCxnSpPr>
        <p:spPr>
          <a:xfrm flipV="1">
            <a:off x="964459" y="1957773"/>
            <a:ext cx="1428959" cy="123171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A349E25-3E29-4F68-871F-72433B80161A}"/>
              </a:ext>
            </a:extLst>
          </p:cNvPr>
          <p:cNvSpPr txBox="1"/>
          <p:nvPr/>
        </p:nvSpPr>
        <p:spPr>
          <a:xfrm>
            <a:off x="4455042" y="2433242"/>
            <a:ext cx="431327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+mj-lt"/>
              </a:rPr>
              <a:t>Ridge allows parameters to be small but cannot reach zero. </a:t>
            </a:r>
          </a:p>
          <a:p>
            <a:pPr algn="l"/>
            <a:endParaRPr lang="en-US" sz="1600" dirty="0">
              <a:latin typeface="+mj-lt"/>
            </a:endParaRPr>
          </a:p>
          <a:p>
            <a:pPr algn="l"/>
            <a:r>
              <a:rPr lang="en-US" sz="1600" b="0" i="0" u="none" strike="noStrike" baseline="0" dirty="0">
                <a:latin typeface="+mj-lt"/>
              </a:rPr>
              <a:t>Lasso allow parameters to be exactly zero.</a:t>
            </a:r>
          </a:p>
          <a:p>
            <a:pPr algn="l"/>
            <a:endParaRPr lang="en-US" sz="1600" dirty="0">
              <a:latin typeface="+mj-lt"/>
            </a:endParaRPr>
          </a:p>
          <a:p>
            <a:pPr algn="l"/>
            <a:r>
              <a:rPr lang="en-US" sz="1600" b="0" i="0" u="none" strike="noStrike" baseline="0" dirty="0">
                <a:latin typeface="+mj-lt"/>
              </a:rPr>
              <a:t>This is useful because it can be used to perform feature selection, where the weight of certain features can be zero. </a:t>
            </a:r>
          </a:p>
          <a:p>
            <a:pPr algn="l"/>
            <a:endParaRPr lang="en-US" sz="1600" dirty="0">
              <a:latin typeface="+mj-lt"/>
            </a:endParaRPr>
          </a:p>
          <a:p>
            <a:pPr algn="l"/>
            <a:r>
              <a:rPr lang="en-US" sz="1600" dirty="0">
                <a:latin typeface="+mj-lt"/>
                <a:sym typeface="Wingdings" panose="05000000000000000000" pitchFamily="2" charset="2"/>
              </a:rPr>
              <a:t> Can make equation simpler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874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2D170-8899-4D45-A594-8728E6658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Logistic Regression</a:t>
            </a:r>
          </a:p>
          <a:p>
            <a:r>
              <a:rPr lang="en-SG" dirty="0"/>
              <a:t>Linear Regression</a:t>
            </a:r>
          </a:p>
          <a:p>
            <a:r>
              <a:rPr lang="en-SG" dirty="0"/>
              <a:t>Generalized Linear Model</a:t>
            </a:r>
          </a:p>
        </p:txBody>
      </p:sp>
    </p:spTree>
    <p:extLst>
      <p:ext uri="{BB962C8B-B14F-4D97-AF65-F5344CB8AC3E}">
        <p14:creationId xmlns:p14="http://schemas.microsoft.com/office/powerpoint/2010/main" val="2526700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Q-norm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56F2E96-3A4D-45B6-9582-8172F566DBAB}"/>
              </a:ext>
            </a:extLst>
          </p:cNvPr>
          <p:cNvSpPr txBox="1"/>
          <p:nvPr/>
        </p:nvSpPr>
        <p:spPr>
          <a:xfrm>
            <a:off x="734429" y="2827906"/>
            <a:ext cx="1172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+mj-lt"/>
              </a:rPr>
              <a:t>L0 loss</a:t>
            </a:r>
            <a:endParaRPr lang="en-SG" sz="16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C82C1-7EF8-48C7-9A10-E7A5CB979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17" y="3344162"/>
            <a:ext cx="1881357" cy="533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4D154-B5A4-4D4D-A573-55A9D043E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7268" y="1695317"/>
            <a:ext cx="1982198" cy="675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FF326-0AFA-4A89-AC2F-D557462E82FD}"/>
              </a:ext>
            </a:extLst>
          </p:cNvPr>
          <p:cNvSpPr txBox="1"/>
          <p:nvPr/>
        </p:nvSpPr>
        <p:spPr>
          <a:xfrm>
            <a:off x="734429" y="1360613"/>
            <a:ext cx="7868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+mj-lt"/>
              </a:rPr>
              <a:t>General Equation </a:t>
            </a:r>
            <a:endParaRPr lang="en-SG" sz="1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5AE4FF-D09B-4129-AE02-EEB9C5165585}"/>
              </a:ext>
            </a:extLst>
          </p:cNvPr>
          <p:cNvSpPr txBox="1"/>
          <p:nvPr/>
        </p:nvSpPr>
        <p:spPr>
          <a:xfrm>
            <a:off x="3567779" y="2848817"/>
            <a:ext cx="1172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+mj-lt"/>
              </a:rPr>
              <a:t>L1 loss</a:t>
            </a:r>
            <a:endParaRPr lang="en-SG" sz="16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DB407-6FDC-432E-944A-738F5C3F3658}"/>
              </a:ext>
            </a:extLst>
          </p:cNvPr>
          <p:cNvSpPr txBox="1"/>
          <p:nvPr/>
        </p:nvSpPr>
        <p:spPr>
          <a:xfrm>
            <a:off x="6461326" y="2827906"/>
            <a:ext cx="1172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+mj-lt"/>
              </a:rPr>
              <a:t>L2 loss</a:t>
            </a:r>
            <a:endParaRPr lang="en-SG" sz="1600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8790A0-F34F-428C-B781-8E87A3D444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04" t="61880" r="44089" b="-618"/>
          <a:stretch/>
        </p:blipFill>
        <p:spPr>
          <a:xfrm>
            <a:off x="6461326" y="3301800"/>
            <a:ext cx="1982199" cy="575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0A7B0-B1DF-44C4-88A0-AE49BDAB7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9740" y="3482559"/>
            <a:ext cx="1760132" cy="36592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717DB71-414E-4D8C-A8BE-2BE96025E363}"/>
              </a:ext>
            </a:extLst>
          </p:cNvPr>
          <p:cNvGrpSpPr/>
          <p:nvPr/>
        </p:nvGrpSpPr>
        <p:grpSpPr>
          <a:xfrm>
            <a:off x="734429" y="4188062"/>
            <a:ext cx="7868640" cy="976791"/>
            <a:chOff x="734429" y="4188062"/>
            <a:chExt cx="7868640" cy="97679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003247E-DF73-40D5-ADE7-C7A2408C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65767" y="4499879"/>
              <a:ext cx="6251944" cy="6649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87F59E-0B4A-4078-AA87-42129AB63256}"/>
                </a:ext>
              </a:extLst>
            </p:cNvPr>
            <p:cNvSpPr txBox="1"/>
            <p:nvPr/>
          </p:nvSpPr>
          <p:spPr>
            <a:xfrm>
              <a:off x="734429" y="4188062"/>
              <a:ext cx="78686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600" b="0" i="0" u="none" strike="noStrike" baseline="0" dirty="0">
                  <a:latin typeface="+mj-lt"/>
                </a:rPr>
                <a:t>Elastic Net – Lasso + Ridge </a:t>
              </a:r>
              <a:endParaRPr lang="en-SG" sz="16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84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Example  - Cancer Data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5CD391E-FD3B-435B-9743-EAB5AB355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474" y="1363824"/>
            <a:ext cx="4458586" cy="1898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958EE2-1109-4E85-BA57-17D71C668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9889" y="1200791"/>
            <a:ext cx="5720316" cy="29264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D8843C-1F8E-40A5-8642-AF8ACFA774E9}"/>
              </a:ext>
            </a:extLst>
          </p:cNvPr>
          <p:cNvSpPr txBox="1"/>
          <p:nvPr/>
        </p:nvSpPr>
        <p:spPr>
          <a:xfrm>
            <a:off x="2970028" y="4021123"/>
            <a:ext cx="58089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Least Square – Worst</a:t>
            </a:r>
          </a:p>
          <a:p>
            <a:pPr algn="l"/>
            <a:r>
              <a:rPr lang="en-US" sz="1600" dirty="0">
                <a:latin typeface="+mj-lt"/>
              </a:rPr>
              <a:t>Ridge – weight is smaller but won’t reach zero, better than LS</a:t>
            </a:r>
          </a:p>
          <a:p>
            <a:pPr algn="l"/>
            <a:r>
              <a:rPr lang="en-US" sz="1600" dirty="0">
                <a:latin typeface="+mj-lt"/>
              </a:rPr>
              <a:t>Lasso – some features’ weight are zero; features eliminated </a:t>
            </a:r>
          </a:p>
          <a:p>
            <a:pPr algn="l"/>
            <a:r>
              <a:rPr lang="en-US" sz="1600" dirty="0">
                <a:latin typeface="+mj-lt"/>
              </a:rPr>
              <a:t>Elastic Net - Best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4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Generalized Linear Model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289562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13E604-876E-409F-8111-6926D4C494B6}"/>
              </a:ext>
            </a:extLst>
          </p:cNvPr>
          <p:cNvSpPr txBox="1"/>
          <p:nvPr/>
        </p:nvSpPr>
        <p:spPr>
          <a:xfrm>
            <a:off x="628650" y="1268044"/>
            <a:ext cx="58089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If we have the following, ordinal least square is not suitable. </a:t>
            </a:r>
          </a:p>
          <a:p>
            <a:pPr algn="l"/>
            <a:endParaRPr lang="en-US" sz="16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Exponential graph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Variance of errors in y is not constant, and varies with X.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Response variable is not continuous, but categorical.</a:t>
            </a:r>
            <a:endParaRPr lang="en-SG" sz="1600" dirty="0"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0EB25D-A4D9-44DB-B1F7-3221FB1B9470}"/>
              </a:ext>
            </a:extLst>
          </p:cNvPr>
          <p:cNvGrpSpPr/>
          <p:nvPr/>
        </p:nvGrpSpPr>
        <p:grpSpPr>
          <a:xfrm>
            <a:off x="6610453" y="1239668"/>
            <a:ext cx="2148493" cy="2062201"/>
            <a:chOff x="660001" y="2699997"/>
            <a:chExt cx="2148493" cy="206220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711263-C613-4171-A346-0563CE3200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870" y="4504051"/>
              <a:ext cx="1715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A6944CE-B4BD-4C4C-8246-9C671B0DB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739" y="3055088"/>
              <a:ext cx="0" cy="1527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2DAF81-21DA-4DD9-BD76-B590F70829CD}"/>
                </a:ext>
              </a:extLst>
            </p:cNvPr>
            <p:cNvSpPr txBox="1"/>
            <p:nvPr/>
          </p:nvSpPr>
          <p:spPr>
            <a:xfrm>
              <a:off x="1063257" y="4083521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9A66E0-E23E-425E-AFCB-CAF2B42C27F0}"/>
                </a:ext>
              </a:extLst>
            </p:cNvPr>
            <p:cNvSpPr txBox="1"/>
            <p:nvPr/>
          </p:nvSpPr>
          <p:spPr>
            <a:xfrm>
              <a:off x="1520456" y="4105269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360E28-94B7-4DB8-A66C-BEBEEDC45C55}"/>
                </a:ext>
              </a:extLst>
            </p:cNvPr>
            <p:cNvSpPr txBox="1"/>
            <p:nvPr/>
          </p:nvSpPr>
          <p:spPr>
            <a:xfrm>
              <a:off x="1635642" y="3534954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EB3BE-0F3A-4020-A915-5AF279868BE3}"/>
                </a:ext>
              </a:extLst>
            </p:cNvPr>
            <p:cNvSpPr txBox="1"/>
            <p:nvPr/>
          </p:nvSpPr>
          <p:spPr>
            <a:xfrm flipV="1">
              <a:off x="2248528" y="3936852"/>
              <a:ext cx="205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45E0CE-8AA3-459B-B856-74AFBEC5B06B}"/>
                </a:ext>
              </a:extLst>
            </p:cNvPr>
            <p:cNvCxnSpPr/>
            <p:nvPr/>
          </p:nvCxnSpPr>
          <p:spPr>
            <a:xfrm flipV="1">
              <a:off x="1091609" y="3355989"/>
              <a:ext cx="1495647" cy="1145127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BCDEBB-5866-4061-99C9-F611FCDD6946}"/>
                </a:ext>
              </a:extLst>
            </p:cNvPr>
            <p:cNvSpPr txBox="1"/>
            <p:nvPr/>
          </p:nvSpPr>
          <p:spPr>
            <a:xfrm>
              <a:off x="2300176" y="2699997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477D6A-80E6-43DC-BCB7-EF51BB5030A1}"/>
                </a:ext>
              </a:extLst>
            </p:cNvPr>
            <p:cNvSpPr txBox="1"/>
            <p:nvPr/>
          </p:nvSpPr>
          <p:spPr>
            <a:xfrm>
              <a:off x="660001" y="2885012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y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E075AF-643F-472F-8E50-70A9E423F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4623" y="4291120"/>
              <a:ext cx="1" cy="15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187F0C-97C7-4DEC-BFDB-12E2CC77B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593" y="3748767"/>
              <a:ext cx="1" cy="2227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8DE9DB-FF9A-48EE-98FE-9676B1C998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44808" y="4081969"/>
              <a:ext cx="1" cy="15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4A51226-8473-4A60-9A45-9620F8FC8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8529" y="3550495"/>
              <a:ext cx="0" cy="4210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C66271-4DC7-458E-8C5E-391FDB405639}"/>
                </a:ext>
              </a:extLst>
            </p:cNvPr>
            <p:cNvCxnSpPr>
              <a:cxnSpLocks/>
            </p:cNvCxnSpPr>
            <p:nvPr/>
          </p:nvCxnSpPr>
          <p:spPr>
            <a:xfrm>
              <a:off x="2424012" y="2893497"/>
              <a:ext cx="1" cy="576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47099C-F9AA-4DE5-9031-7D1EEAD42ACC}"/>
                </a:ext>
              </a:extLst>
            </p:cNvPr>
            <p:cNvSpPr txBox="1"/>
            <p:nvPr/>
          </p:nvSpPr>
          <p:spPr>
            <a:xfrm>
              <a:off x="2659639" y="4454421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729AC8-782F-4984-9FBB-CD9E7D99CD37}"/>
              </a:ext>
            </a:extLst>
          </p:cNvPr>
          <p:cNvGrpSpPr/>
          <p:nvPr/>
        </p:nvGrpSpPr>
        <p:grpSpPr>
          <a:xfrm>
            <a:off x="5511950" y="3406053"/>
            <a:ext cx="1936624" cy="1795693"/>
            <a:chOff x="871870" y="2966505"/>
            <a:chExt cx="1936624" cy="179569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F900FCC-A664-4E18-A0BA-9F8B00775628}"/>
                </a:ext>
              </a:extLst>
            </p:cNvPr>
            <p:cNvCxnSpPr>
              <a:cxnSpLocks/>
            </p:cNvCxnSpPr>
            <p:nvPr/>
          </p:nvCxnSpPr>
          <p:spPr>
            <a:xfrm>
              <a:off x="871870" y="4504051"/>
              <a:ext cx="1715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B2DC00-6142-4004-BDD4-CD1CE94B5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497" y="3078959"/>
              <a:ext cx="0" cy="1527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196201-086A-4FDA-84B3-B76C753E8B1B}"/>
                </a:ext>
              </a:extLst>
            </p:cNvPr>
            <p:cNvSpPr txBox="1"/>
            <p:nvPr/>
          </p:nvSpPr>
          <p:spPr>
            <a:xfrm>
              <a:off x="1231760" y="4312207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F62F10-5A1E-493C-9B1E-E3BE4959A8E2}"/>
                </a:ext>
              </a:extLst>
            </p:cNvPr>
            <p:cNvSpPr txBox="1"/>
            <p:nvPr/>
          </p:nvSpPr>
          <p:spPr>
            <a:xfrm>
              <a:off x="1481820" y="4306817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BD791F-9E39-4EFA-AC30-D70E68179FE7}"/>
                </a:ext>
              </a:extLst>
            </p:cNvPr>
            <p:cNvSpPr txBox="1"/>
            <p:nvPr/>
          </p:nvSpPr>
          <p:spPr>
            <a:xfrm>
              <a:off x="2130471" y="3428483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229D4F-3C9F-4E63-9BFC-92098894BEA1}"/>
                </a:ext>
              </a:extLst>
            </p:cNvPr>
            <p:cNvSpPr txBox="1"/>
            <p:nvPr/>
          </p:nvSpPr>
          <p:spPr>
            <a:xfrm flipV="1">
              <a:off x="2374514" y="3463628"/>
              <a:ext cx="205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F76EC58-7242-41F5-977F-D8C952DDF94B}"/>
                </a:ext>
              </a:extLst>
            </p:cNvPr>
            <p:cNvCxnSpPr/>
            <p:nvPr/>
          </p:nvCxnSpPr>
          <p:spPr>
            <a:xfrm flipV="1">
              <a:off x="1091609" y="3355989"/>
              <a:ext cx="1495647" cy="1145127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4DA4CD-1180-4F5F-9A2E-D1982DCD39E5}"/>
                </a:ext>
              </a:extLst>
            </p:cNvPr>
            <p:cNvSpPr txBox="1"/>
            <p:nvPr/>
          </p:nvSpPr>
          <p:spPr>
            <a:xfrm>
              <a:off x="2501835" y="3428482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942F4B-E20E-41F5-93C2-6834A7448710}"/>
                </a:ext>
              </a:extLst>
            </p:cNvPr>
            <p:cNvSpPr txBox="1"/>
            <p:nvPr/>
          </p:nvSpPr>
          <p:spPr>
            <a:xfrm>
              <a:off x="1502388" y="2966505"/>
              <a:ext cx="3472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83CE89-613F-4890-9016-80A75C399AD1}"/>
                </a:ext>
              </a:extLst>
            </p:cNvPr>
            <p:cNvSpPr txBox="1"/>
            <p:nvPr/>
          </p:nvSpPr>
          <p:spPr>
            <a:xfrm>
              <a:off x="2659639" y="4454421"/>
              <a:ext cx="14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582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Generalized Linear Model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13E604-876E-409F-8111-6926D4C494B6}"/>
              </a:ext>
            </a:extLst>
          </p:cNvPr>
          <p:cNvSpPr txBox="1"/>
          <p:nvPr/>
        </p:nvSpPr>
        <p:spPr>
          <a:xfrm>
            <a:off x="4345171" y="1331840"/>
            <a:ext cx="43239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We can’t use linear regression. </a:t>
            </a:r>
          </a:p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Variance increase with x</a:t>
            </a:r>
          </a:p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A suitable regression is Poisson Regression, one type of GLM model.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DAAE6-3EAB-41D6-8CBB-E2A28C677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61" y="1268044"/>
            <a:ext cx="3528337" cy="2272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DD83E7-C3CB-4033-BBA0-74A644106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8966" y="2977725"/>
            <a:ext cx="4419157" cy="13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60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GLM – Poisson Regression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13E604-876E-409F-8111-6926D4C494B6}"/>
              </a:ext>
            </a:extLst>
          </p:cNvPr>
          <p:cNvSpPr txBox="1"/>
          <p:nvPr/>
        </p:nvSpPr>
        <p:spPr>
          <a:xfrm>
            <a:off x="4345171" y="1331840"/>
            <a:ext cx="432390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GLM normally made up of three components: 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Linear predictor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Link function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Probability distribution – </a:t>
            </a:r>
            <a:endParaRPr lang="en-SG" sz="16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D3BB3E-B33A-44A3-B13B-E40F29A6B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22" y="1268044"/>
            <a:ext cx="3471672" cy="22724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34CCF6-AEDF-4A59-BB42-F5922C76D45F}"/>
              </a:ext>
            </a:extLst>
          </p:cNvPr>
          <p:cNvSpPr txBox="1"/>
          <p:nvPr/>
        </p:nvSpPr>
        <p:spPr>
          <a:xfrm>
            <a:off x="6197010" y="1742251"/>
            <a:ext cx="1111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– b0+b1x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01929-377B-4F59-B9C0-B0E2851C3BA9}"/>
              </a:ext>
            </a:extLst>
          </p:cNvPr>
          <p:cNvSpPr txBox="1"/>
          <p:nvPr/>
        </p:nvSpPr>
        <p:spPr>
          <a:xfrm>
            <a:off x="5941828" y="2121820"/>
            <a:ext cx="17490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– log link function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37553-642C-4E5B-866D-9BA554744AFF}"/>
              </a:ext>
            </a:extLst>
          </p:cNvPr>
          <p:cNvSpPr txBox="1"/>
          <p:nvPr/>
        </p:nvSpPr>
        <p:spPr>
          <a:xfrm>
            <a:off x="6954580" y="2539319"/>
            <a:ext cx="1771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Poisson distribution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E0EEFC-D50C-4AD0-86C1-465A9A246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5827" y="3333861"/>
            <a:ext cx="4514517" cy="10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GLM – Linear/Logistic Regression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13E604-876E-409F-8111-6926D4C494B6}"/>
              </a:ext>
            </a:extLst>
          </p:cNvPr>
          <p:cNvSpPr txBox="1"/>
          <p:nvPr/>
        </p:nvSpPr>
        <p:spPr>
          <a:xfrm>
            <a:off x="628650" y="1331840"/>
            <a:ext cx="553823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Linear Regression 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Linear predictor – b0+b1x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Link function – identify link function 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Probability distribution – Normal distribution</a:t>
            </a:r>
            <a:endParaRPr lang="en-SG" sz="1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A2C4B-35C7-493F-9E4C-052902B43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3718" y="1652632"/>
            <a:ext cx="2106022" cy="1102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016601-41F1-46F7-B06B-66ECE67CFAD4}"/>
              </a:ext>
            </a:extLst>
          </p:cNvPr>
          <p:cNvSpPr txBox="1"/>
          <p:nvPr/>
        </p:nvSpPr>
        <p:spPr>
          <a:xfrm>
            <a:off x="628650" y="3330773"/>
            <a:ext cx="553823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Logistic Regression 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Linear predictor – b0+b1x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Link function – logic link function 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Probability distribution – Binomial / Bernoulli distribution</a:t>
            </a:r>
            <a:endParaRPr lang="en-SG" sz="16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EA8CC-311E-433D-BA45-3673B2DBD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7550" y="3469647"/>
            <a:ext cx="2207800" cy="15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7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Custom GLM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5248C7-94B1-4387-ABEF-09A3AA012AC3}"/>
              </a:ext>
            </a:extLst>
          </p:cNvPr>
          <p:cNvSpPr txBox="1"/>
          <p:nvPr/>
        </p:nvSpPr>
        <p:spPr>
          <a:xfrm>
            <a:off x="4345171" y="1331840"/>
            <a:ext cx="4323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Relationship between x and y is not linear.</a:t>
            </a:r>
          </a:p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Link function = Log link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9C26D-2B94-4A59-B22A-8BF337E68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1404051"/>
            <a:ext cx="3177185" cy="2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9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Custom GLM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5248C7-94B1-4387-ABEF-09A3AA012AC3}"/>
              </a:ext>
            </a:extLst>
          </p:cNvPr>
          <p:cNvSpPr txBox="1"/>
          <p:nvPr/>
        </p:nvSpPr>
        <p:spPr>
          <a:xfrm>
            <a:off x="4345171" y="1331840"/>
            <a:ext cx="43239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Variance seems constants</a:t>
            </a:r>
          </a:p>
          <a:p>
            <a:pPr algn="l">
              <a:spcAft>
                <a:spcPts val="1200"/>
              </a:spcAft>
            </a:pPr>
            <a:endParaRPr lang="en-US" sz="1600" dirty="0">
              <a:latin typeface="+mj-lt"/>
            </a:endParaRPr>
          </a:p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Which probability distribution for variance to choose? </a:t>
            </a:r>
          </a:p>
          <a:p>
            <a:pPr marL="3429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Normal</a:t>
            </a:r>
          </a:p>
          <a:p>
            <a:pPr marL="3429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Poisson </a:t>
            </a:r>
          </a:p>
          <a:p>
            <a:pPr marL="285750" lvl="2" indent="-285750">
              <a:spcAft>
                <a:spcPts val="1200"/>
              </a:spcAft>
              <a:buFontTx/>
              <a:buChar char="-"/>
            </a:pPr>
            <a:endParaRPr lang="en-US" sz="1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9C26D-2B94-4A59-B22A-8BF337E68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1404051"/>
            <a:ext cx="3177185" cy="2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Custom GLM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5248C7-94B1-4387-ABEF-09A3AA012AC3}"/>
              </a:ext>
            </a:extLst>
          </p:cNvPr>
          <p:cNvSpPr txBox="1"/>
          <p:nvPr/>
        </p:nvSpPr>
        <p:spPr>
          <a:xfrm>
            <a:off x="4345171" y="1331840"/>
            <a:ext cx="43239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Variance seems constants</a:t>
            </a:r>
          </a:p>
          <a:p>
            <a:pPr algn="l">
              <a:spcAft>
                <a:spcPts val="1200"/>
              </a:spcAft>
            </a:pPr>
            <a:endParaRPr lang="en-US" sz="1600" dirty="0">
              <a:latin typeface="+mj-lt"/>
            </a:endParaRPr>
          </a:p>
          <a:p>
            <a:pPr algn="l">
              <a:spcAft>
                <a:spcPts val="1200"/>
              </a:spcAft>
            </a:pPr>
            <a:r>
              <a:rPr lang="en-US" sz="1600" dirty="0">
                <a:latin typeface="+mj-lt"/>
              </a:rPr>
              <a:t>Which probability distribution for variance to choose? </a:t>
            </a:r>
          </a:p>
          <a:p>
            <a:pPr marL="3429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  <a:latin typeface="+mj-lt"/>
              </a:rPr>
              <a:t>Normal</a:t>
            </a:r>
          </a:p>
          <a:p>
            <a:pPr marL="3429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+mj-lt"/>
              </a:rPr>
              <a:t>Poisson </a:t>
            </a:r>
          </a:p>
          <a:p>
            <a:pPr marL="285750" lvl="2" indent="-285750">
              <a:spcAft>
                <a:spcPts val="1200"/>
              </a:spcAft>
              <a:buFontTx/>
              <a:buChar char="-"/>
            </a:pPr>
            <a:endParaRPr lang="en-US" sz="1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9C26D-2B94-4A59-B22A-8BF337E68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1404051"/>
            <a:ext cx="3177185" cy="2111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B3B014-2017-4529-B7B4-DF91CF051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5206" y="2925114"/>
            <a:ext cx="3365907" cy="22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6C9F-B609-44B6-A822-E57013ABB020}"/>
              </a:ext>
            </a:extLst>
          </p:cNvPr>
          <p:cNvSpPr txBox="1"/>
          <p:nvPr/>
        </p:nvSpPr>
        <p:spPr>
          <a:xfrm>
            <a:off x="628650" y="1317397"/>
            <a:ext cx="7988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600" b="0" i="0" u="none" strike="noStrike" baseline="0" dirty="0">
                <a:latin typeface="+mj-lt"/>
              </a:rPr>
              <a:t>Binary logistic regression ofte</a:t>
            </a:r>
            <a:r>
              <a:rPr lang="en-SG" sz="1600" dirty="0">
                <a:latin typeface="+mj-lt"/>
              </a:rPr>
              <a:t>n follows the following model</a:t>
            </a:r>
            <a:endParaRPr lang="en-SG" sz="1600" u="sng" dirty="0">
              <a:latin typeface="+mj-lt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836039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8017069-A897-4497-81A5-D7E736158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1017" y="1790290"/>
            <a:ext cx="3543300" cy="51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37F805-0BE2-41F6-9FC2-90ED2A0170A3}"/>
              </a:ext>
            </a:extLst>
          </p:cNvPr>
          <p:cNvSpPr txBox="1"/>
          <p:nvPr/>
        </p:nvSpPr>
        <p:spPr>
          <a:xfrm>
            <a:off x="3183467" y="2669584"/>
            <a:ext cx="121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600" b="0" i="0" u="none" strike="noStrike" baseline="0" dirty="0">
                <a:latin typeface="+mj-lt"/>
              </a:rPr>
              <a:t>Bernoulli</a:t>
            </a:r>
            <a:endParaRPr lang="en-SG" sz="1600" u="sng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6B55F-DE23-4DAB-B35B-169D42692BA5}"/>
              </a:ext>
            </a:extLst>
          </p:cNvPr>
          <p:cNvSpPr txBox="1"/>
          <p:nvPr/>
        </p:nvSpPr>
        <p:spPr>
          <a:xfrm>
            <a:off x="4955117" y="2838861"/>
            <a:ext cx="121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600" b="0" i="0" u="none" strike="noStrike" baseline="0" dirty="0">
                <a:latin typeface="+mj-lt"/>
              </a:rPr>
              <a:t>weight</a:t>
            </a:r>
            <a:endParaRPr lang="en-SG" sz="1600" u="sng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BA210-1501-460B-91A5-68FA46E2C662}"/>
              </a:ext>
            </a:extLst>
          </p:cNvPr>
          <p:cNvSpPr txBox="1"/>
          <p:nvPr/>
        </p:nvSpPr>
        <p:spPr>
          <a:xfrm>
            <a:off x="6053134" y="2532204"/>
            <a:ext cx="636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600" b="0" i="0" u="none" strike="noStrike" baseline="0" dirty="0">
                <a:latin typeface="+mj-lt"/>
              </a:rPr>
              <a:t>bias</a:t>
            </a:r>
            <a:endParaRPr lang="en-SG" sz="1600" u="sng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737DC-AC9E-4041-B133-342246B8B60D}"/>
              </a:ext>
            </a:extLst>
          </p:cNvPr>
          <p:cNvSpPr txBox="1"/>
          <p:nvPr/>
        </p:nvSpPr>
        <p:spPr>
          <a:xfrm>
            <a:off x="4207406" y="2523270"/>
            <a:ext cx="1067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600" b="0" i="0" u="none" strike="noStrike" baseline="0" dirty="0">
                <a:latin typeface="+mj-lt"/>
              </a:rPr>
              <a:t>sigmoid</a:t>
            </a:r>
            <a:endParaRPr lang="en-SG" sz="1600" u="sng" dirty="0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A7AB83-B24E-44DE-BF81-FEC7F340562F}"/>
              </a:ext>
            </a:extLst>
          </p:cNvPr>
          <p:cNvCxnSpPr>
            <a:stCxn id="10" idx="0"/>
          </p:cNvCxnSpPr>
          <p:nvPr/>
        </p:nvCxnSpPr>
        <p:spPr>
          <a:xfrm flipV="1">
            <a:off x="3793067" y="2233197"/>
            <a:ext cx="302683" cy="4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44160E-74EC-4CC6-A2BB-A2A1506E475B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700852" y="2195762"/>
            <a:ext cx="40483" cy="32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DDCA6B-D699-4A40-A920-402AD34B7B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048253" y="2233197"/>
            <a:ext cx="516464" cy="60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7489A7-789F-4E3A-A4C0-0D39CD59FE4D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763681" y="2233197"/>
            <a:ext cx="607880" cy="299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714A693-60CE-416A-8510-C50E28837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0035" y="3008138"/>
            <a:ext cx="2222632" cy="508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08D3E4-3B77-4917-83B0-8B29BBDF3752}"/>
                  </a:ext>
                </a:extLst>
              </p:cNvPr>
              <p:cNvSpPr txBox="1"/>
              <p:nvPr/>
            </p:nvSpPr>
            <p:spPr>
              <a:xfrm flipH="1">
                <a:off x="1570302" y="3962524"/>
                <a:ext cx="6105352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08D3E4-3B77-4917-83B0-8B29BBDF3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70302" y="3962524"/>
                <a:ext cx="6105352" cy="441018"/>
              </a:xfrm>
              <a:prstGeom prst="rect">
                <a:avLst/>
              </a:prstGeom>
              <a:blipFill>
                <a:blip r:embed="rId10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2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Linear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6C9F-B609-44B6-A822-E57013ABB020}"/>
              </a:ext>
            </a:extLst>
          </p:cNvPr>
          <p:cNvSpPr txBox="1"/>
          <p:nvPr/>
        </p:nvSpPr>
        <p:spPr>
          <a:xfrm>
            <a:off x="628650" y="1317397"/>
            <a:ext cx="7988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b="0" i="0" u="none" strike="noStrike" baseline="0" dirty="0">
                <a:latin typeface="+mj-lt"/>
              </a:rPr>
              <a:t>The prediction can be written as </a:t>
            </a:r>
            <a:endParaRPr lang="en-SG" u="sng" dirty="0">
              <a:latin typeface="+mj-lt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FAE9CC-9A7E-4391-9029-C22C3B1976DE}"/>
                  </a:ext>
                </a:extLst>
              </p:cNvPr>
              <p:cNvSpPr txBox="1"/>
              <p:nvPr/>
            </p:nvSpPr>
            <p:spPr>
              <a:xfrm>
                <a:off x="2314135" y="2796170"/>
                <a:ext cx="1511247" cy="219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FAE9CC-9A7E-4391-9029-C22C3B197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135" y="2796170"/>
                <a:ext cx="1511247" cy="219227"/>
              </a:xfrm>
              <a:prstGeom prst="rect">
                <a:avLst/>
              </a:prstGeom>
              <a:blipFill>
                <a:blip r:embed="rId8"/>
                <a:stretch>
                  <a:fillRect l="-3629" r="-806" b="-3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250AE4E-F4BA-4D12-8556-EB69F6E6C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027" y="1699611"/>
            <a:ext cx="5991225" cy="590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233F80-5FCC-41BC-A3FF-3A2E68B57E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2636" y="2271574"/>
            <a:ext cx="2064106" cy="1726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9AD0DA-E130-4508-AF23-5E996154E84C}"/>
                  </a:ext>
                </a:extLst>
              </p:cNvPr>
              <p:cNvSpPr txBox="1"/>
              <p:nvPr/>
            </p:nvSpPr>
            <p:spPr>
              <a:xfrm>
                <a:off x="6553199" y="3273631"/>
                <a:ext cx="2064107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/>
                  <a:t>normal vector </a:t>
                </a:r>
                <a14:m>
                  <m:oMath xmlns:m="http://schemas.openxmlformats.org/officeDocument/2006/math">
                    <m:r>
                      <a:rPr lang="en-SG" sz="11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SG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SG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SG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and an offset </a:t>
                </a:r>
                <a14:m>
                  <m:oMath xmlns:m="http://schemas.openxmlformats.org/officeDocument/2006/math">
                    <m:r>
                      <a:rPr lang="en-SG" sz="1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1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SG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SG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SG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SG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from </a:t>
                </a:r>
                <a:r>
                  <a:rPr lang="en-SG" sz="1100" dirty="0"/>
                  <a:t>the origin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9AD0DA-E130-4508-AF23-5E996154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9" y="3273631"/>
                <a:ext cx="2064107" cy="338554"/>
              </a:xfrm>
              <a:prstGeom prst="rect">
                <a:avLst/>
              </a:prstGeom>
              <a:blipFill>
                <a:blip r:embed="rId11"/>
                <a:stretch>
                  <a:fillRect l="-4130" t="-14286" b="-25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72C1B5F-2050-45B9-B16C-AF2ABE7AAEA2}"/>
              </a:ext>
            </a:extLst>
          </p:cNvPr>
          <p:cNvSpPr txBox="1"/>
          <p:nvPr/>
        </p:nvSpPr>
        <p:spPr>
          <a:xfrm>
            <a:off x="4037426" y="3358270"/>
            <a:ext cx="106914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100" dirty="0"/>
              <a:t>hyperplane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738BA95-D217-4B2E-8D04-4CF9EFED52A2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3825382" y="2905784"/>
            <a:ext cx="567254" cy="2289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1A1A129-CE87-45E7-8EAC-BFBA461DE94F}"/>
              </a:ext>
            </a:extLst>
          </p:cNvPr>
          <p:cNvSpPr txBox="1"/>
          <p:nvPr/>
        </p:nvSpPr>
        <p:spPr>
          <a:xfrm>
            <a:off x="735897" y="4061246"/>
            <a:ext cx="70083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dirty="0"/>
              <a:t>This linear hyperplane separate 3d space into half </a:t>
            </a:r>
            <a:r>
              <a:rPr lang="en-SG" dirty="0">
                <a:sym typeface="Wingdings" panose="05000000000000000000" pitchFamily="2" charset="2"/>
              </a:rPr>
              <a:t> decision boundary</a:t>
            </a:r>
            <a:endParaRPr lang="en-SG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7F22CE-E45B-433D-922B-3B99CAE5AD17}"/>
              </a:ext>
            </a:extLst>
          </p:cNvPr>
          <p:cNvSpPr txBox="1"/>
          <p:nvPr/>
        </p:nvSpPr>
        <p:spPr>
          <a:xfrm>
            <a:off x="735897" y="4491276"/>
            <a:ext cx="70083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In general, there will be uncertainty about the correct class label, so we need to predict a probability </a:t>
            </a:r>
            <a:r>
              <a:rPr lang="en-SG" dirty="0"/>
              <a:t>distribution over labels, feed it to sigmoid function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81351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Sigmoid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6C9F-B609-44B6-A822-E57013ABB020}"/>
              </a:ext>
            </a:extLst>
          </p:cNvPr>
          <p:cNvSpPr txBox="1"/>
          <p:nvPr/>
        </p:nvSpPr>
        <p:spPr>
          <a:xfrm>
            <a:off x="628650" y="1317397"/>
            <a:ext cx="7988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600" b="0" i="0" u="none" strike="noStrike" baseline="0" dirty="0">
                <a:latin typeface="+mj-lt"/>
              </a:rPr>
              <a:t>Sigmoid function</a:t>
            </a:r>
            <a:endParaRPr lang="en-SG" sz="1600" u="sng" dirty="0">
              <a:latin typeface="+mj-lt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08D3E4-3B77-4917-83B0-8B29BBDF3752}"/>
                  </a:ext>
                </a:extLst>
              </p:cNvPr>
              <p:cNvSpPr txBox="1"/>
              <p:nvPr/>
            </p:nvSpPr>
            <p:spPr>
              <a:xfrm flipH="1">
                <a:off x="1746148" y="1754080"/>
                <a:ext cx="6105352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SG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SG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SG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08D3E4-3B77-4917-83B0-8B29BBDF3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46148" y="1754080"/>
                <a:ext cx="6105352" cy="441018"/>
              </a:xfrm>
              <a:prstGeom prst="rect">
                <a:avLst/>
              </a:prstGeom>
              <a:blipFill>
                <a:blip r:embed="rId8"/>
                <a:stretch>
                  <a:fillRect t="-1389" b="-125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DAB9A-4E30-4C7F-BD92-2043224A7127}"/>
                  </a:ext>
                </a:extLst>
              </p:cNvPr>
              <p:cNvSpPr txBox="1"/>
              <p:nvPr/>
            </p:nvSpPr>
            <p:spPr>
              <a:xfrm>
                <a:off x="628650" y="2583005"/>
                <a:ext cx="79886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SG" sz="1600" dirty="0">
                    <a:latin typeface="+mj-lt"/>
                  </a:rPr>
                  <a:t>Log loss and </a:t>
                </a:r>
                <a14:m>
                  <m:oMath xmlns:m="http://schemas.openxmlformats.org/officeDocument/2006/math">
                    <m:r>
                      <a:rPr lang="en-SG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SG" sz="1600" dirty="0">
                    <a:latin typeface="+mj-lt"/>
                  </a:rPr>
                  <a:t> determine the steepness of the sigmoid function</a:t>
                </a:r>
                <a:endParaRPr lang="en-SG" sz="1600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DAB9A-4E30-4C7F-BD92-2043224A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83005"/>
                <a:ext cx="7988656" cy="338554"/>
              </a:xfrm>
              <a:prstGeom prst="rect">
                <a:avLst/>
              </a:prstGeom>
              <a:blipFill>
                <a:blip r:embed="rId9"/>
                <a:stretch>
                  <a:fillRect l="-381" t="-5455" b="-236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8A626532-F323-4425-A1A9-08EB42FCA8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5434" y="2921559"/>
            <a:ext cx="3052676" cy="2035117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49FB30A-2868-4B91-81C7-8A8D1DEB1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04" y="2921559"/>
            <a:ext cx="3120656" cy="2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Non Linear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6C9F-B609-44B6-A822-E57013ABB020}"/>
              </a:ext>
            </a:extLst>
          </p:cNvPr>
          <p:cNvSpPr txBox="1"/>
          <p:nvPr/>
        </p:nvSpPr>
        <p:spPr>
          <a:xfrm>
            <a:off x="628650" y="1317397"/>
            <a:ext cx="7988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600" b="0" i="0" u="none" strike="noStrike" baseline="0" dirty="0">
                <a:latin typeface="+mj-lt"/>
              </a:rPr>
              <a:t>Transform input features in</a:t>
            </a:r>
            <a:r>
              <a:rPr lang="en-SG" sz="1600" b="0" i="0" u="none" strike="noStrike" dirty="0">
                <a:latin typeface="+mj-lt"/>
              </a:rPr>
              <a:t> suitable way </a:t>
            </a:r>
            <a:r>
              <a:rPr lang="en-SG" sz="1600" b="0" i="0" u="none" strike="noStrike" baseline="0" dirty="0">
                <a:latin typeface="+mj-lt"/>
              </a:rPr>
              <a:t> </a:t>
            </a:r>
            <a:endParaRPr lang="en-SG" sz="1600" u="sng" dirty="0">
              <a:latin typeface="+mj-lt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4897CB-1C71-4C2B-A2E6-A93EF50E5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6665" y="1806746"/>
            <a:ext cx="1858655" cy="263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E1B86-5A15-4A6B-9EA7-23D8D31D1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532" y="2239868"/>
            <a:ext cx="3565468" cy="2636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B06DF3-2E00-4EA2-A3D4-F0DD0499602D}"/>
              </a:ext>
            </a:extLst>
          </p:cNvPr>
          <p:cNvSpPr txBox="1"/>
          <p:nvPr/>
        </p:nvSpPr>
        <p:spPr>
          <a:xfrm>
            <a:off x="628650" y="2850056"/>
            <a:ext cx="667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600" b="0" i="0" u="none" strike="noStrike" baseline="0" dirty="0">
                <a:latin typeface="+mj-lt"/>
              </a:rPr>
              <a:t>Decision </a:t>
            </a:r>
            <a:r>
              <a:rPr lang="en-US" sz="1600" b="0" i="0" u="none" strike="noStrike" baseline="0" dirty="0">
                <a:latin typeface="+mj-lt"/>
              </a:rPr>
              <a:t>boundary (where f(x) = 0) defines a circle with radius R</a:t>
            </a:r>
            <a:endParaRPr lang="en-SG" sz="16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1EF89-9FDB-4746-8749-B68FE1F4E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2442" y="3264535"/>
            <a:ext cx="4896143" cy="17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7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 – Cost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987671B-6216-4A1A-83EB-D2D959CC62CC}"/>
              </a:ext>
            </a:extLst>
          </p:cNvPr>
          <p:cNvSpPr txBox="1"/>
          <p:nvPr/>
        </p:nvSpPr>
        <p:spPr>
          <a:xfrm>
            <a:off x="628650" y="1268044"/>
            <a:ext cx="821763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1600" dirty="0">
                <a:latin typeface="+mj-lt"/>
              </a:rPr>
              <a:t>Maximize Maximum Likelihood Estimation / Minimize Negative Log Likelihood </a:t>
            </a:r>
            <a:endParaRPr lang="en-SG" sz="1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D43323-8F4B-4320-B16F-1AA48F85A6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23"/>
          <a:stretch/>
        </p:blipFill>
        <p:spPr>
          <a:xfrm>
            <a:off x="2114460" y="1724799"/>
            <a:ext cx="4143214" cy="2302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FFF86-81DF-4A55-ACF0-57EF361097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246" y="4180364"/>
            <a:ext cx="3293968" cy="4087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00062-14DD-4CC4-924A-ADC74158F243}"/>
              </a:ext>
            </a:extLst>
          </p:cNvPr>
          <p:cNvSpPr txBox="1"/>
          <p:nvPr/>
        </p:nvSpPr>
        <p:spPr>
          <a:xfrm>
            <a:off x="905703" y="4763525"/>
            <a:ext cx="247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Binary cross-entropy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FFF222-B2FC-419D-8635-4773B9ADE544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143660" y="4549703"/>
            <a:ext cx="154585" cy="2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ACBC89-EAFD-42E4-9C81-556173F97819}"/>
              </a:ext>
            </a:extLst>
          </p:cNvPr>
          <p:cNvSpPr txBox="1"/>
          <p:nvPr/>
        </p:nvSpPr>
        <p:spPr>
          <a:xfrm>
            <a:off x="898716" y="3719292"/>
            <a:ext cx="146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 of Sample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76BC9A-7054-4FE5-9505-7EAF82062E99}"/>
              </a:ext>
            </a:extLst>
          </p:cNvPr>
          <p:cNvCxnSpPr/>
          <p:nvPr/>
        </p:nvCxnSpPr>
        <p:spPr>
          <a:xfrm flipV="1">
            <a:off x="2288182" y="3873180"/>
            <a:ext cx="766689" cy="9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5AA7A5-45D8-4C77-979D-B37DE48D7E42}"/>
              </a:ext>
            </a:extLst>
          </p:cNvPr>
          <p:cNvCxnSpPr>
            <a:cxnSpLocks/>
          </p:cNvCxnSpPr>
          <p:nvPr/>
        </p:nvCxnSpPr>
        <p:spPr>
          <a:xfrm flipH="1" flipV="1">
            <a:off x="4270615" y="3792279"/>
            <a:ext cx="466855" cy="224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B80F04-0E2B-4FBA-A33D-A5A7398E47C0}"/>
              </a:ext>
            </a:extLst>
          </p:cNvPr>
          <p:cNvSpPr txBox="1"/>
          <p:nvPr/>
        </p:nvSpPr>
        <p:spPr>
          <a:xfrm>
            <a:off x="4738440" y="3971879"/>
            <a:ext cx="1379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60109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Logistic Regression – Cost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0A22AE3-13FD-44F9-B53D-D6E10E3F4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433" y="1387803"/>
            <a:ext cx="2606698" cy="65734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617F3EE-D639-4DF4-83E2-916BFBAECF79}"/>
              </a:ext>
            </a:extLst>
          </p:cNvPr>
          <p:cNvGrpSpPr/>
          <p:nvPr/>
        </p:nvGrpSpPr>
        <p:grpSpPr>
          <a:xfrm>
            <a:off x="1510296" y="2269688"/>
            <a:ext cx="4335675" cy="2650850"/>
            <a:chOff x="2545198" y="2269688"/>
            <a:chExt cx="4335675" cy="26508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F5E3A-5D2D-44FA-BE2A-1AAC2B239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5198" y="2269688"/>
              <a:ext cx="4335675" cy="155803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FF8D77-30E0-41E1-AD4D-8B67634E5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499" y="3813153"/>
              <a:ext cx="119575" cy="23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5345E1-5F16-4332-8316-D3AC972CBAC1}"/>
                </a:ext>
              </a:extLst>
            </p:cNvPr>
            <p:cNvSpPr txBox="1"/>
            <p:nvPr/>
          </p:nvSpPr>
          <p:spPr>
            <a:xfrm>
              <a:off x="3799992" y="3988393"/>
              <a:ext cx="72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Error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2B176-2B85-4AA8-B40D-5622929562AE}"/>
                </a:ext>
              </a:extLst>
            </p:cNvPr>
            <p:cNvSpPr txBox="1"/>
            <p:nvPr/>
          </p:nvSpPr>
          <p:spPr>
            <a:xfrm>
              <a:off x="2838893" y="4397318"/>
              <a:ext cx="3943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Here, we can see that the gradient is weighed by the error for each input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CF48416-4132-4BE5-8944-A4E7F81AE2A5}"/>
                </a:ext>
              </a:extLst>
            </p:cNvPr>
            <p:cNvCxnSpPr>
              <a:cxnSpLocks/>
            </p:cNvCxnSpPr>
            <p:nvPr/>
          </p:nvCxnSpPr>
          <p:spPr>
            <a:xfrm>
              <a:off x="4164418" y="3728484"/>
              <a:ext cx="48909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45F09D-D2D1-423B-AFED-A2BEF153DDC0}"/>
              </a:ext>
            </a:extLst>
          </p:cNvPr>
          <p:cNvCxnSpPr/>
          <p:nvPr/>
        </p:nvCxnSpPr>
        <p:spPr>
          <a:xfrm>
            <a:off x="1803991" y="1864731"/>
            <a:ext cx="520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4BE19E-6660-4ACF-A6FA-91F5A0FCB84A}"/>
              </a:ext>
            </a:extLst>
          </p:cNvPr>
          <p:cNvSpPr txBox="1"/>
          <p:nvPr/>
        </p:nvSpPr>
        <p:spPr>
          <a:xfrm>
            <a:off x="6366583" y="3190304"/>
            <a:ext cx="183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Check convexity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BD2EC54-725B-45D4-90E1-6D1E1FF636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752" t="1301" r="25628" b="21836"/>
          <a:stretch/>
        </p:blipFill>
        <p:spPr>
          <a:xfrm>
            <a:off x="6423099" y="1268044"/>
            <a:ext cx="1833820" cy="18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4779</TotalTime>
  <Words>1435</Words>
  <Application>Microsoft Office PowerPoint</Application>
  <PresentationFormat>On-screen Show (16:9)</PresentationFormat>
  <Paragraphs>411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Calibri</vt:lpstr>
      <vt:lpstr>Wingdings</vt:lpstr>
      <vt:lpstr>Office Theme</vt:lpstr>
      <vt:lpstr>PowerPoint Presentation</vt:lpstr>
      <vt:lpstr>Recap</vt:lpstr>
      <vt:lpstr>Outline</vt:lpstr>
      <vt:lpstr>Logistic Regression</vt:lpstr>
      <vt:lpstr>Linear Classifier</vt:lpstr>
      <vt:lpstr>Sigmoid Function</vt:lpstr>
      <vt:lpstr>Non Linear Classifier</vt:lpstr>
      <vt:lpstr>Logistic Regression – Cost Function</vt:lpstr>
      <vt:lpstr>Logistic Regression – Cost Function</vt:lpstr>
      <vt:lpstr>Logistic Regression – Cost Function</vt:lpstr>
      <vt:lpstr>Logistic Regression – Cost Function</vt:lpstr>
      <vt:lpstr>Logistic Regression – Optimizer</vt:lpstr>
      <vt:lpstr>Logistic Regression – Overfitting</vt:lpstr>
      <vt:lpstr>Logistic Regression – Overfitting</vt:lpstr>
      <vt:lpstr>Logistic Regression – Overfitting</vt:lpstr>
      <vt:lpstr>Logistic Regression – Overfitting</vt:lpstr>
      <vt:lpstr>Handling large number of classes</vt:lpstr>
      <vt:lpstr>Handling imbalance class</vt:lpstr>
      <vt:lpstr>Handling outlier</vt:lpstr>
      <vt:lpstr>Handling outlier – Bi tempered loss</vt:lpstr>
      <vt:lpstr>Linear Regression </vt:lpstr>
      <vt:lpstr>Least square regression</vt:lpstr>
      <vt:lpstr>Ordinal least square – 1D</vt:lpstr>
      <vt:lpstr>Ordinal least square – 2D</vt:lpstr>
      <vt:lpstr>How to get w?</vt:lpstr>
      <vt:lpstr>Ridge regression</vt:lpstr>
      <vt:lpstr>Ridge regression</vt:lpstr>
      <vt:lpstr>How to choose lambda</vt:lpstr>
      <vt:lpstr>Lasso Regression </vt:lpstr>
      <vt:lpstr>Q-norm</vt:lpstr>
      <vt:lpstr>Example  - Cancer Data</vt:lpstr>
      <vt:lpstr>Generalized Linear Model</vt:lpstr>
      <vt:lpstr>Generalized Linear Model</vt:lpstr>
      <vt:lpstr>GLM – Poisson Regression</vt:lpstr>
      <vt:lpstr>GLM – Linear/Logistic Regression</vt:lpstr>
      <vt:lpstr>Custom GLM</vt:lpstr>
      <vt:lpstr>Custom GLM</vt:lpstr>
      <vt:lpstr>Custom GLM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Yeshwant Singh</cp:lastModifiedBy>
  <cp:revision>487</cp:revision>
  <dcterms:modified xsi:type="dcterms:W3CDTF">2023-04-28T10:14:33Z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